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3"/>
  </p:notesMasterIdLst>
  <p:handoutMasterIdLst>
    <p:handoutMasterId r:id="rId34"/>
  </p:handoutMasterIdLst>
  <p:sldIdLst>
    <p:sldId id="256" r:id="rId2"/>
    <p:sldId id="293" r:id="rId3"/>
    <p:sldId id="286" r:id="rId4"/>
    <p:sldId id="289" r:id="rId5"/>
    <p:sldId id="278" r:id="rId6"/>
    <p:sldId id="276" r:id="rId7"/>
    <p:sldId id="287" r:id="rId8"/>
    <p:sldId id="294" r:id="rId9"/>
    <p:sldId id="295" r:id="rId10"/>
    <p:sldId id="296" r:id="rId11"/>
    <p:sldId id="273" r:id="rId12"/>
    <p:sldId id="263" r:id="rId13"/>
    <p:sldId id="279" r:id="rId14"/>
    <p:sldId id="257" r:id="rId15"/>
    <p:sldId id="270" r:id="rId16"/>
    <p:sldId id="282" r:id="rId17"/>
    <p:sldId id="258" r:id="rId18"/>
    <p:sldId id="259" r:id="rId19"/>
    <p:sldId id="280" r:id="rId20"/>
    <p:sldId id="275" r:id="rId21"/>
    <p:sldId id="267" r:id="rId22"/>
    <p:sldId id="268" r:id="rId23"/>
    <p:sldId id="269" r:id="rId24"/>
    <p:sldId id="290" r:id="rId25"/>
    <p:sldId id="291" r:id="rId26"/>
    <p:sldId id="274" r:id="rId27"/>
    <p:sldId id="281" r:id="rId28"/>
    <p:sldId id="262" r:id="rId29"/>
    <p:sldId id="265" r:id="rId30"/>
    <p:sldId id="266" r:id="rId31"/>
    <p:sldId id="284"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7913" autoAdjust="0"/>
  </p:normalViewPr>
  <p:slideViewPr>
    <p:cSldViewPr snapToGrid="0" snapToObjects="1">
      <p:cViewPr>
        <p:scale>
          <a:sx n="100" d="100"/>
          <a:sy n="100" d="100"/>
        </p:scale>
        <p:origin x="-976" y="-2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handoutMaster" Target="handoutMasters/handoutMaster1.xml"/><Relationship Id="rId35" Type="http://schemas.openxmlformats.org/officeDocument/2006/relationships/printerSettings" Target="printerSettings/printerSettings1.bin"/><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smtClean="0"/>
              <a:t>Rupa Dachere - rupa@codechix.org</a:t>
            </a: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E98CA43-D79D-084B-B245-05ACBDF64988}" type="datetime1">
              <a:rPr lang="en-US" smtClean="0"/>
              <a:t>3/7/13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7EC798A-C9B6-5A4E-ACE2-EE820E2B94C0}" type="slidenum">
              <a:rPr lang="en-US" smtClean="0"/>
              <a:t>‹#›</a:t>
            </a:fld>
            <a:endParaRPr lang="en-US"/>
          </a:p>
        </p:txBody>
      </p:sp>
    </p:spTree>
    <p:extLst>
      <p:ext uri="{BB962C8B-B14F-4D97-AF65-F5344CB8AC3E}">
        <p14:creationId xmlns:p14="http://schemas.microsoft.com/office/powerpoint/2010/main" val="391386619"/>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smtClean="0"/>
              <a:t>Rupa Dachere - rupa@codechix.org</a:t>
            </a: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8E63CD9-4FCE-A04C-8222-D3236B407DC9}" type="datetime1">
              <a:rPr lang="en-US" smtClean="0"/>
              <a:t>3/7/13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9EE4F4B-C14E-EB42-974F-6BAADDB63A9F}" type="slidenum">
              <a:rPr lang="en-US" smtClean="0"/>
              <a:t>‹#›</a:t>
            </a:fld>
            <a:endParaRPr lang="en-US"/>
          </a:p>
        </p:txBody>
      </p:sp>
    </p:spTree>
    <p:extLst>
      <p:ext uri="{BB962C8B-B14F-4D97-AF65-F5344CB8AC3E}">
        <p14:creationId xmlns:p14="http://schemas.microsoft.com/office/powerpoint/2010/main" val="4256379228"/>
      </p:ext>
    </p:extLst>
  </p:cSld>
  <p:clrMap bg1="lt1" tx1="dk1" bg2="lt2" tx2="dk2" accent1="accent1" accent2="accent2" accent3="accent3" accent4="accent4" accent5="accent5" accent6="accent6" hlink="hlink" folHlink="folHlink"/>
  <p:hf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arduino.cc/playground/Main/InterfacingWithHardware" TargetMode="External"/><Relationship Id="rId4" Type="http://schemas.openxmlformats.org/officeDocument/2006/relationships/hyperlink" Target="http://en.wikipedia.org/wiki/PIC_microcontroller" TargetMode="External"/><Relationship Id="rId5" Type="http://schemas.openxmlformats.org/officeDocument/2006/relationships/hyperlink" Target="http://wiring.org.co/learning/libraries/index.html" TargetMode="External"/><Relationship Id="rId6" Type="http://schemas.openxmlformats.org/officeDocument/2006/relationships/hyperlink" Target="http://www.adafruit.com/index.php?main_page=product_info&amp;cPath=17&amp;products_id=68" TargetMode="External"/><Relationship Id="rId7" Type="http://schemas.openxmlformats.org/officeDocument/2006/relationships/hyperlink" Target="http://www.arduino.cc/" TargetMode="External"/><Relationship Id="rId8" Type="http://schemas.openxmlformats.org/officeDocument/2006/relationships/hyperlink" Target="http://www.arduino.cc/playground/" TargetMode="External"/><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Everyone.</a:t>
            </a:r>
          </a:p>
          <a:p>
            <a:endParaRPr lang="en-US" dirty="0" smtClean="0"/>
          </a:p>
          <a:p>
            <a:r>
              <a:rPr lang="en-US" dirty="0" smtClean="0"/>
              <a:t>My</a:t>
            </a:r>
            <a:r>
              <a:rPr lang="en-US" baseline="0" dirty="0" smtClean="0"/>
              <a:t> name is</a:t>
            </a:r>
            <a:r>
              <a:rPr lang="en-US" dirty="0" smtClean="0"/>
              <a:t> </a:t>
            </a:r>
            <a:r>
              <a:rPr lang="en-US" dirty="0" smtClean="0"/>
              <a:t>Rupa Dachere.</a:t>
            </a:r>
            <a:r>
              <a:rPr lang="en-US" baseline="0" dirty="0" smtClean="0"/>
              <a:t>  </a:t>
            </a:r>
            <a:r>
              <a:rPr lang="en-US" baseline="0" dirty="0" smtClean="0"/>
              <a:t>Welcome to my talk on home automation using the </a:t>
            </a:r>
            <a:r>
              <a:rPr lang="en-US" baseline="0" dirty="0" err="1" smtClean="0"/>
              <a:t>Arduino</a:t>
            </a:r>
            <a:r>
              <a:rPr lang="en-US" baseline="0" dirty="0" smtClean="0"/>
              <a:t> and </a:t>
            </a:r>
            <a:r>
              <a:rPr lang="en-US" baseline="0" dirty="0" err="1" smtClean="0"/>
              <a:t>RaspberryPi</a:t>
            </a:r>
            <a:r>
              <a:rPr lang="en-US" baseline="0" dirty="0" smtClean="0"/>
              <a:t>.</a:t>
            </a:r>
          </a:p>
          <a:p>
            <a:endParaRPr lang="en-US" baseline="0" dirty="0" smtClean="0"/>
          </a:p>
          <a:p>
            <a:r>
              <a:rPr lang="en-US" baseline="0" dirty="0" smtClean="0"/>
              <a:t>I’ve </a:t>
            </a:r>
            <a:r>
              <a:rPr lang="en-US" baseline="0" dirty="0" smtClean="0"/>
              <a:t>been a software engineer for almost 2 decades and </a:t>
            </a:r>
            <a:r>
              <a:rPr lang="en-US" baseline="0" dirty="0" smtClean="0"/>
              <a:t>I heard about the </a:t>
            </a:r>
            <a:r>
              <a:rPr lang="en-US" baseline="0" dirty="0" err="1" smtClean="0"/>
              <a:t>Arduino</a:t>
            </a:r>
            <a:r>
              <a:rPr lang="en-US" baseline="0" dirty="0" smtClean="0"/>
              <a:t> and </a:t>
            </a:r>
            <a:r>
              <a:rPr lang="en-US" baseline="0" dirty="0" err="1" smtClean="0"/>
              <a:t>RaspberryPi</a:t>
            </a:r>
            <a:r>
              <a:rPr lang="en-US" baseline="0" dirty="0" smtClean="0"/>
              <a:t> </a:t>
            </a:r>
            <a:r>
              <a:rPr lang="en-US" baseline="0" dirty="0" smtClean="0"/>
              <a:t>last year</a:t>
            </a:r>
            <a:r>
              <a:rPr lang="en-US" baseline="0" dirty="0" smtClean="0"/>
              <a:t>.</a:t>
            </a:r>
          </a:p>
          <a:p>
            <a:endParaRPr lang="en-US" baseline="0" dirty="0" smtClean="0"/>
          </a:p>
          <a:p>
            <a:r>
              <a:rPr lang="en-US" baseline="0" dirty="0" smtClean="0"/>
              <a:t>And so I thought to myself, HEY, I can use these two cool pieces of hardware to solve a problem I’ve had for many years!</a:t>
            </a:r>
          </a:p>
          <a:p>
            <a:endParaRPr lang="en-US" baseline="0" dirty="0" smtClean="0"/>
          </a:p>
          <a:p>
            <a:r>
              <a:rPr lang="en-US" baseline="0" dirty="0" smtClean="0"/>
              <a:t>Before I jump into the project, just a standard disclaimer:</a:t>
            </a:r>
            <a:endParaRPr lang="en-US" baseline="0" dirty="0" smtClean="0"/>
          </a:p>
          <a:p>
            <a:endParaRPr lang="en-US" baseline="0" dirty="0" smtClean="0"/>
          </a:p>
          <a:p>
            <a:r>
              <a:rPr lang="en-US" baseline="0" dirty="0" smtClean="0"/>
              <a:t>I’ve never done any hardware projects before and, so, this is my first project</a:t>
            </a:r>
            <a:r>
              <a:rPr lang="en-US" baseline="0" dirty="0" smtClean="0"/>
              <a:t>.</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 wanted to solve a problem that I was having and, so, have learned just enough to get my project to work.</a:t>
            </a:r>
          </a:p>
          <a:p>
            <a:r>
              <a:rPr lang="en-US" baseline="0" dirty="0" smtClean="0"/>
              <a:t>So, I’m </a:t>
            </a:r>
            <a:r>
              <a:rPr lang="en-US" baseline="0" dirty="0" smtClean="0"/>
              <a:t>not an expert in either </a:t>
            </a:r>
            <a:r>
              <a:rPr lang="en-US" baseline="0" dirty="0" err="1" smtClean="0"/>
              <a:t>Arduino’s</a:t>
            </a:r>
            <a:r>
              <a:rPr lang="en-US" baseline="0" dirty="0" smtClean="0"/>
              <a:t> or </a:t>
            </a:r>
            <a:r>
              <a:rPr lang="en-US" baseline="0" dirty="0" err="1" smtClean="0"/>
              <a:t>Rpi’s</a:t>
            </a:r>
            <a:r>
              <a:rPr lang="en-US" baseline="0" dirty="0" smtClean="0"/>
              <a:t> – </a:t>
            </a:r>
            <a:endParaRPr lang="en-US" baseline="0" dirty="0" smtClean="0"/>
          </a:p>
          <a:p>
            <a:endParaRPr lang="en-US" baseline="0" dirty="0" smtClean="0"/>
          </a:p>
          <a:p>
            <a:r>
              <a:rPr lang="en-US" baseline="0" dirty="0" smtClean="0"/>
              <a:t>But, this is my first stab at it and I *just* got this working yesterday </a:t>
            </a:r>
            <a:r>
              <a:rPr lang="en-US" baseline="0" dirty="0" smtClean="0">
                <a:sym typeface="Wingdings"/>
              </a:rPr>
              <a:t>.  </a:t>
            </a:r>
          </a:p>
          <a:p>
            <a:endParaRPr lang="en-US" baseline="0" dirty="0" smtClean="0">
              <a:sym typeface="Wingdings"/>
            </a:endParaRPr>
          </a:p>
          <a:p>
            <a:r>
              <a:rPr lang="en-US" baseline="0" dirty="0" smtClean="0">
                <a:sym typeface="Wingdings"/>
              </a:rPr>
              <a:t>Hopefully, Murphy will stay away during my demo today…….</a:t>
            </a:r>
            <a:endParaRPr lang="en-US" dirty="0"/>
          </a:p>
        </p:txBody>
      </p:sp>
      <p:sp>
        <p:nvSpPr>
          <p:cNvPr id="4" name="Header Placeholder 3"/>
          <p:cNvSpPr>
            <a:spLocks noGrp="1"/>
          </p:cNvSpPr>
          <p:nvPr>
            <p:ph type="hdr" sz="quarter" idx="10"/>
          </p:nvPr>
        </p:nvSpPr>
        <p:spPr/>
        <p:txBody>
          <a:bodyPr/>
          <a:lstStyle/>
          <a:p>
            <a:r>
              <a:rPr lang="en-US" smtClean="0"/>
              <a:t>Rupa Dachere - rupa@codechix.org</a:t>
            </a:r>
            <a:endParaRPr lang="en-US"/>
          </a:p>
        </p:txBody>
      </p:sp>
      <p:sp>
        <p:nvSpPr>
          <p:cNvPr id="5" name="Slide Number Placeholder 4"/>
          <p:cNvSpPr>
            <a:spLocks noGrp="1"/>
          </p:cNvSpPr>
          <p:nvPr>
            <p:ph type="sldNum" sz="quarter" idx="11"/>
          </p:nvPr>
        </p:nvSpPr>
        <p:spPr/>
        <p:txBody>
          <a:bodyPr/>
          <a:lstStyle/>
          <a:p>
            <a:fld id="{99EE4F4B-C14E-EB42-974F-6BAADDB63A9F}" type="slidenum">
              <a:rPr lang="en-US" smtClean="0"/>
              <a:t>1</a:t>
            </a:fld>
            <a:endParaRPr lang="en-US"/>
          </a:p>
        </p:txBody>
      </p:sp>
    </p:spTree>
    <p:extLst>
      <p:ext uri="{BB962C8B-B14F-4D97-AF65-F5344CB8AC3E}">
        <p14:creationId xmlns:p14="http://schemas.microsoft.com/office/powerpoint/2010/main" val="782861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was about $8….</a:t>
            </a:r>
          </a:p>
          <a:p>
            <a:endParaRPr lang="en-US" dirty="0" smtClean="0"/>
          </a:p>
          <a:p>
            <a:r>
              <a:rPr lang="en-US" dirty="0" smtClean="0"/>
              <a:t>Supports 802.11n</a:t>
            </a:r>
          </a:p>
          <a:p>
            <a:endParaRPr lang="en-US" dirty="0" smtClean="0"/>
          </a:p>
          <a:p>
            <a:endParaRPr lang="en-US" dirty="0"/>
          </a:p>
        </p:txBody>
      </p:sp>
      <p:sp>
        <p:nvSpPr>
          <p:cNvPr id="4" name="Header Placeholder 3"/>
          <p:cNvSpPr>
            <a:spLocks noGrp="1"/>
          </p:cNvSpPr>
          <p:nvPr>
            <p:ph type="hdr" sz="quarter" idx="10"/>
          </p:nvPr>
        </p:nvSpPr>
        <p:spPr/>
        <p:txBody>
          <a:bodyPr/>
          <a:lstStyle/>
          <a:p>
            <a:r>
              <a:rPr lang="en-US" smtClean="0"/>
              <a:t>Rupa Dachere - rupa@codechix.org</a:t>
            </a:r>
            <a:endParaRPr lang="en-US"/>
          </a:p>
        </p:txBody>
      </p:sp>
      <p:sp>
        <p:nvSpPr>
          <p:cNvPr id="5" name="Slide Number Placeholder 4"/>
          <p:cNvSpPr>
            <a:spLocks noGrp="1"/>
          </p:cNvSpPr>
          <p:nvPr>
            <p:ph type="sldNum" sz="quarter" idx="11"/>
          </p:nvPr>
        </p:nvSpPr>
        <p:spPr/>
        <p:txBody>
          <a:bodyPr/>
          <a:lstStyle/>
          <a:p>
            <a:fld id="{99EE4F4B-C14E-EB42-974F-6BAADDB63A9F}" type="slidenum">
              <a:rPr lang="en-US" smtClean="0"/>
              <a:t>19</a:t>
            </a:fld>
            <a:endParaRPr lang="en-US"/>
          </a:p>
        </p:txBody>
      </p:sp>
    </p:spTree>
    <p:extLst>
      <p:ext uri="{BB962C8B-B14F-4D97-AF65-F5344CB8AC3E}">
        <p14:creationId xmlns:p14="http://schemas.microsoft.com/office/powerpoint/2010/main" val="2112763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code for the </a:t>
            </a:r>
            <a:r>
              <a:rPr lang="en-US" dirty="0" err="1" smtClean="0"/>
              <a:t>arduino</a:t>
            </a:r>
            <a:r>
              <a:rPr lang="en-US" baseline="0" dirty="0" smtClean="0"/>
              <a:t> sketch </a:t>
            </a:r>
            <a:r>
              <a:rPr lang="en-US" baseline="0" dirty="0" smtClean="0"/>
              <a:t>–</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#define MAX_DISTANCE 200 </a:t>
            </a:r>
            <a:r>
              <a:rPr lang="en-US" sz="1200" dirty="0" smtClean="0"/>
              <a:t>// to ping for (in centimeters). Maximum sensor distance is rated at 400-500cm.</a:t>
            </a:r>
          </a:p>
          <a:p>
            <a:endParaRPr lang="en-US" baseline="0" dirty="0" smtClean="0"/>
          </a:p>
          <a:p>
            <a:endParaRPr lang="en-US" baseline="0" dirty="0" smtClean="0"/>
          </a:p>
          <a:p>
            <a:r>
              <a:rPr lang="en-US" baseline="0" dirty="0" smtClean="0"/>
              <a:t>Initially there’s some setup for the pins on the  sensor ( trigger, echo) and max distance – 200 cm = 78 inches.  Max distance for the sensor is 500cm = 16 ft.</a:t>
            </a:r>
          </a:p>
          <a:p>
            <a:endParaRPr lang="en-US" baseline="0" dirty="0" smtClean="0"/>
          </a:p>
          <a:p>
            <a:r>
              <a:rPr lang="en-US" baseline="0" dirty="0" smtClean="0"/>
              <a:t>Lowest frequency is 20x/sec</a:t>
            </a:r>
          </a:p>
          <a:p>
            <a:endParaRPr lang="en-US" baseline="0" dirty="0" smtClean="0"/>
          </a:p>
          <a:p>
            <a:r>
              <a:rPr lang="en-US" baseline="0" dirty="0" smtClean="0"/>
              <a:t>Not sure what the Echo is for – I believe the Trigger pin is the one that generating the data.  I think the Echo is used to determine the distance – it’s held high for some time</a:t>
            </a:r>
          </a:p>
          <a:p>
            <a:endParaRPr lang="en-US" baseline="0" dirty="0" smtClean="0"/>
          </a:p>
          <a:p>
            <a:r>
              <a:rPr lang="en-US" dirty="0" smtClean="0"/>
              <a:t>The library includes 3 functions:</a:t>
            </a:r>
          </a:p>
          <a:p>
            <a:endParaRPr lang="en-US" dirty="0" smtClean="0"/>
          </a:p>
          <a:p>
            <a:r>
              <a:rPr lang="en-US" dirty="0" smtClean="0"/>
              <a:t>1. Ultrasonic(</a:t>
            </a:r>
            <a:r>
              <a:rPr lang="en-US" dirty="0" err="1" smtClean="0"/>
              <a:t>int</a:t>
            </a:r>
            <a:r>
              <a:rPr lang="en-US" dirty="0" smtClean="0"/>
              <a:t> TP, </a:t>
            </a:r>
            <a:r>
              <a:rPr lang="en-US" dirty="0" err="1" smtClean="0"/>
              <a:t>int</a:t>
            </a:r>
            <a:r>
              <a:rPr lang="en-US" dirty="0" smtClean="0"/>
              <a:t> EP) </a:t>
            </a:r>
          </a:p>
          <a:p>
            <a:endParaRPr lang="en-US" dirty="0" smtClean="0"/>
          </a:p>
          <a:p>
            <a:r>
              <a:rPr lang="en-US" dirty="0" smtClean="0"/>
              <a:t>This is a initial function for ultrasonic ranging module, choose the pins for module TRIG and ECHO pin. For example:</a:t>
            </a:r>
          </a:p>
          <a:p>
            <a:endParaRPr lang="en-US" dirty="0" smtClean="0"/>
          </a:p>
          <a:p>
            <a:r>
              <a:rPr lang="en-US" dirty="0" smtClean="0"/>
              <a:t>     Ultrasonic(13,12);</a:t>
            </a:r>
          </a:p>
          <a:p>
            <a:endParaRPr lang="en-US" dirty="0" smtClean="0"/>
          </a:p>
          <a:p>
            <a:r>
              <a:rPr lang="en-US" dirty="0" smtClean="0"/>
              <a:t>defines the digital pin 13 of </a:t>
            </a:r>
            <a:r>
              <a:rPr lang="en-US" dirty="0" err="1" smtClean="0"/>
              <a:t>Arduino</a:t>
            </a:r>
            <a:r>
              <a:rPr lang="en-US" dirty="0" smtClean="0"/>
              <a:t> as the TRIG pin of HC-SR04 and pin 12 for the ECHO pin. </a:t>
            </a:r>
          </a:p>
          <a:p>
            <a:endParaRPr lang="en-US" dirty="0" smtClean="0"/>
          </a:p>
          <a:p>
            <a:r>
              <a:rPr lang="en-US" dirty="0" smtClean="0"/>
              <a:t>2. long Timing() </a:t>
            </a:r>
          </a:p>
          <a:p>
            <a:endParaRPr lang="en-US" dirty="0" smtClean="0"/>
          </a:p>
          <a:p>
            <a:r>
              <a:rPr lang="en-US" dirty="0" smtClean="0"/>
              <a:t>This function triggers the ultrasonic module and returns the duration that the ECHO pin was held high. For example:</a:t>
            </a:r>
          </a:p>
          <a:p>
            <a:endParaRPr lang="en-US" dirty="0" smtClean="0"/>
          </a:p>
          <a:p>
            <a:r>
              <a:rPr lang="en-US" dirty="0" smtClean="0"/>
              <a:t>    long time; Ultrasonic </a:t>
            </a:r>
            <a:r>
              <a:rPr lang="en-US" dirty="0" err="1" smtClean="0"/>
              <a:t>hcsr</a:t>
            </a:r>
            <a:r>
              <a:rPr lang="en-US" dirty="0" smtClean="0"/>
              <a:t>; time = </a:t>
            </a:r>
            <a:r>
              <a:rPr lang="en-US" dirty="0" err="1" smtClean="0"/>
              <a:t>hcsr.Timing</a:t>
            </a:r>
            <a:r>
              <a:rPr lang="en-US" dirty="0" smtClean="0"/>
              <a:t>();</a:t>
            </a:r>
          </a:p>
          <a:p>
            <a:endParaRPr lang="en-US" dirty="0" smtClean="0"/>
          </a:p>
          <a:p>
            <a:r>
              <a:rPr lang="en-US" dirty="0" smtClean="0"/>
              <a:t>The distance of the object </a:t>
            </a:r>
            <a:r>
              <a:rPr lang="en-US" dirty="0" err="1" smtClean="0"/>
              <a:t>corelates</a:t>
            </a:r>
            <a:r>
              <a:rPr lang="en-US" dirty="0" smtClean="0"/>
              <a:t> to the time the ECHO pin is held high. The distance formula is:</a:t>
            </a:r>
          </a:p>
          <a:p>
            <a:endParaRPr lang="en-US" dirty="0" smtClean="0"/>
          </a:p>
          <a:p>
            <a:r>
              <a:rPr lang="en-US" dirty="0" smtClean="0"/>
              <a:t>     Distance = ((Duration of high level)*(Sonic :340m/s))/2</a:t>
            </a:r>
          </a:p>
          <a:p>
            <a:endParaRPr lang="en-US" dirty="0" smtClean="0"/>
          </a:p>
          <a:p>
            <a:r>
              <a:rPr lang="en-US" dirty="0" smtClean="0"/>
              <a:t>3. long Ranging(</a:t>
            </a:r>
            <a:r>
              <a:rPr lang="en-US" dirty="0" err="1" smtClean="0"/>
              <a:t>int</a:t>
            </a:r>
            <a:r>
              <a:rPr lang="en-US" dirty="0" smtClean="0"/>
              <a:t> sys) — (sys : CM / INC)</a:t>
            </a:r>
          </a:p>
          <a:p>
            <a:endParaRPr lang="en-US" dirty="0" smtClean="0"/>
          </a:p>
          <a:p>
            <a:r>
              <a:rPr lang="en-US" dirty="0" smtClean="0"/>
              <a:t>If you don’t want to change the time into distance yourself, this function will help you get the distance immediately. This function has a parameter (using CM or ICN) that shows the distance in centimeters or inches. This function will call Timing() and you don’t need to use the Timing() before it. For example:</a:t>
            </a:r>
          </a:p>
          <a:p>
            <a:endParaRPr lang="en-US" dirty="0" smtClean="0"/>
          </a:p>
          <a:p>
            <a:r>
              <a:rPr lang="en-US" dirty="0" smtClean="0"/>
              <a:t>     long distance; Ultrasonic </a:t>
            </a:r>
            <a:r>
              <a:rPr lang="en-US" dirty="0" err="1" smtClean="0"/>
              <a:t>hcsr</a:t>
            </a:r>
            <a:r>
              <a:rPr lang="en-US" dirty="0" smtClean="0"/>
              <a:t>; distance = </a:t>
            </a:r>
            <a:r>
              <a:rPr lang="en-US" dirty="0" err="1" smtClean="0"/>
              <a:t>hcsr.Ranging</a:t>
            </a:r>
            <a:r>
              <a:rPr lang="en-US" dirty="0" smtClean="0"/>
              <a:t>(CM); </a:t>
            </a:r>
          </a:p>
          <a:p>
            <a:endParaRPr lang="en-US" dirty="0" smtClean="0"/>
          </a:p>
          <a:p>
            <a:r>
              <a:rPr lang="en-US" dirty="0" smtClean="0"/>
              <a:t>returns the distance in centimeters.</a:t>
            </a:r>
            <a:endParaRPr lang="en-US" dirty="0"/>
          </a:p>
        </p:txBody>
      </p:sp>
      <p:sp>
        <p:nvSpPr>
          <p:cNvPr id="4" name="Slide Number Placeholder 3"/>
          <p:cNvSpPr>
            <a:spLocks noGrp="1"/>
          </p:cNvSpPr>
          <p:nvPr>
            <p:ph type="sldNum" sz="quarter" idx="10"/>
          </p:nvPr>
        </p:nvSpPr>
        <p:spPr/>
        <p:txBody>
          <a:bodyPr/>
          <a:lstStyle/>
          <a:p>
            <a:fld id="{99EE4F4B-C14E-EB42-974F-6BAADDB63A9F}" type="slidenum">
              <a:rPr lang="en-US" smtClean="0"/>
              <a:t>21</a:t>
            </a:fld>
            <a:endParaRPr lang="en-US"/>
          </a:p>
        </p:txBody>
      </p:sp>
      <p:sp>
        <p:nvSpPr>
          <p:cNvPr id="5" name="Header Placeholder 4"/>
          <p:cNvSpPr>
            <a:spLocks noGrp="1"/>
          </p:cNvSpPr>
          <p:nvPr>
            <p:ph type="hdr" sz="quarter" idx="11"/>
          </p:nvPr>
        </p:nvSpPr>
        <p:spPr/>
        <p:txBody>
          <a:bodyPr/>
          <a:lstStyle/>
          <a:p>
            <a:r>
              <a:rPr lang="en-US" smtClean="0"/>
              <a:t>Rupa Dachere - rupa@codechix.org</a:t>
            </a:r>
            <a:endParaRPr lang="en-US"/>
          </a:p>
        </p:txBody>
      </p:sp>
    </p:spTree>
    <p:extLst>
      <p:ext uri="{BB962C8B-B14F-4D97-AF65-F5344CB8AC3E}">
        <p14:creationId xmlns:p14="http://schemas.microsoft.com/office/powerpoint/2010/main" val="1334518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 a thread and do some basic initialization for</a:t>
            </a:r>
            <a:r>
              <a:rPr lang="en-US" baseline="0" dirty="0" smtClean="0"/>
              <a:t> the input from the </a:t>
            </a:r>
            <a:r>
              <a:rPr lang="en-US" baseline="0" dirty="0" err="1" smtClean="0"/>
              <a:t>arduino</a:t>
            </a:r>
            <a:r>
              <a:rPr lang="en-US" baseline="0" dirty="0" smtClean="0"/>
              <a:t> </a:t>
            </a:r>
          </a:p>
          <a:p>
            <a:endParaRPr lang="en-US" baseline="0" dirty="0" smtClean="0"/>
          </a:p>
          <a:p>
            <a:r>
              <a:rPr lang="en-US" baseline="0" dirty="0" smtClean="0"/>
              <a:t>set the device info.</a:t>
            </a:r>
          </a:p>
          <a:p>
            <a:endParaRPr lang="en-US" baseline="0" dirty="0" smtClean="0"/>
          </a:p>
          <a:p>
            <a:r>
              <a:rPr lang="en-US" baseline="0" dirty="0" smtClean="0"/>
              <a:t>Baud rate is 11.5 meg at 800 </a:t>
            </a:r>
            <a:r>
              <a:rPr lang="en-US" baseline="0" dirty="0" err="1" smtClean="0"/>
              <a:t>ms</a:t>
            </a:r>
            <a:endParaRPr lang="en-US" dirty="0"/>
          </a:p>
        </p:txBody>
      </p:sp>
      <p:sp>
        <p:nvSpPr>
          <p:cNvPr id="4" name="Slide Number Placeholder 3"/>
          <p:cNvSpPr>
            <a:spLocks noGrp="1"/>
          </p:cNvSpPr>
          <p:nvPr>
            <p:ph type="sldNum" sz="quarter" idx="10"/>
          </p:nvPr>
        </p:nvSpPr>
        <p:spPr/>
        <p:txBody>
          <a:bodyPr/>
          <a:lstStyle/>
          <a:p>
            <a:fld id="{99EE4F4B-C14E-EB42-974F-6BAADDB63A9F}" type="slidenum">
              <a:rPr lang="en-US" smtClean="0"/>
              <a:t>22</a:t>
            </a:fld>
            <a:endParaRPr lang="en-US"/>
          </a:p>
        </p:txBody>
      </p:sp>
      <p:sp>
        <p:nvSpPr>
          <p:cNvPr id="5" name="Header Placeholder 4"/>
          <p:cNvSpPr>
            <a:spLocks noGrp="1"/>
          </p:cNvSpPr>
          <p:nvPr>
            <p:ph type="hdr" sz="quarter" idx="11"/>
          </p:nvPr>
        </p:nvSpPr>
        <p:spPr/>
        <p:txBody>
          <a:bodyPr/>
          <a:lstStyle/>
          <a:p>
            <a:r>
              <a:rPr lang="en-US" smtClean="0"/>
              <a:t>Rupa Dachere - rupa@codechix.org</a:t>
            </a:r>
            <a:endParaRPr lang="en-US"/>
          </a:p>
        </p:txBody>
      </p:sp>
    </p:spTree>
    <p:extLst>
      <p:ext uri="{BB962C8B-B14F-4D97-AF65-F5344CB8AC3E}">
        <p14:creationId xmlns:p14="http://schemas.microsoft.com/office/powerpoint/2010/main" val="926085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EE4F4B-C14E-EB42-974F-6BAADDB63A9F}" type="slidenum">
              <a:rPr lang="en-US" smtClean="0"/>
              <a:t>23</a:t>
            </a:fld>
            <a:endParaRPr lang="en-US"/>
          </a:p>
        </p:txBody>
      </p:sp>
      <p:sp>
        <p:nvSpPr>
          <p:cNvPr id="5" name="Header Placeholder 4"/>
          <p:cNvSpPr>
            <a:spLocks noGrp="1"/>
          </p:cNvSpPr>
          <p:nvPr>
            <p:ph type="hdr" sz="quarter" idx="11"/>
          </p:nvPr>
        </p:nvSpPr>
        <p:spPr/>
        <p:txBody>
          <a:bodyPr/>
          <a:lstStyle/>
          <a:p>
            <a:r>
              <a:rPr lang="en-US" smtClean="0"/>
              <a:t>Rupa Dachere - rupa@codechix.org</a:t>
            </a:r>
            <a:endParaRPr lang="en-US"/>
          </a:p>
        </p:txBody>
      </p:sp>
    </p:spTree>
    <p:extLst>
      <p:ext uri="{BB962C8B-B14F-4D97-AF65-F5344CB8AC3E}">
        <p14:creationId xmlns:p14="http://schemas.microsoft.com/office/powerpoint/2010/main" val="1083055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Rupa Dachere - rupa@codechix.org</a:t>
            </a:r>
            <a:endParaRPr lang="en-US"/>
          </a:p>
        </p:txBody>
      </p:sp>
      <p:sp>
        <p:nvSpPr>
          <p:cNvPr id="5" name="Slide Number Placeholder 4"/>
          <p:cNvSpPr>
            <a:spLocks noGrp="1"/>
          </p:cNvSpPr>
          <p:nvPr>
            <p:ph type="sldNum" sz="quarter" idx="11"/>
          </p:nvPr>
        </p:nvSpPr>
        <p:spPr/>
        <p:txBody>
          <a:bodyPr/>
          <a:lstStyle/>
          <a:p>
            <a:fld id="{99EE4F4B-C14E-EB42-974F-6BAADDB63A9F}" type="slidenum">
              <a:rPr lang="en-US" smtClean="0"/>
              <a:t>26</a:t>
            </a:fld>
            <a:endParaRPr lang="en-US"/>
          </a:p>
        </p:txBody>
      </p:sp>
    </p:spTree>
    <p:extLst>
      <p:ext uri="{BB962C8B-B14F-4D97-AF65-F5344CB8AC3E}">
        <p14:creationId xmlns:p14="http://schemas.microsoft.com/office/powerpoint/2010/main" val="2043339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Sensor –</a:t>
            </a:r>
          </a:p>
          <a:p>
            <a:endParaRPr lang="en-US" dirty="0" smtClean="0"/>
          </a:p>
          <a:p>
            <a:r>
              <a:rPr lang="en-US" dirty="0" smtClean="0"/>
              <a:t> </a:t>
            </a:r>
            <a:r>
              <a:rPr lang="en-US" sz="1200" kern="1200" dirty="0" smtClean="0">
                <a:solidFill>
                  <a:schemeClr val="tx1"/>
                </a:solidFill>
                <a:latin typeface="+mn-lt"/>
                <a:ea typeface="+mn-ea"/>
                <a:cs typeface="+mn-cs"/>
              </a:rPr>
              <a:t>Power Supply :5V DC</a:t>
            </a:r>
          </a:p>
          <a:p>
            <a:r>
              <a:rPr lang="en-US" sz="1200" kern="1200" dirty="0" smtClean="0">
                <a:solidFill>
                  <a:schemeClr val="tx1"/>
                </a:solidFill>
                <a:latin typeface="+mn-lt"/>
                <a:ea typeface="+mn-ea"/>
                <a:cs typeface="+mn-cs"/>
              </a:rPr>
              <a:t>Quiescent Current : &lt;2mA</a:t>
            </a:r>
          </a:p>
          <a:p>
            <a:r>
              <a:rPr lang="en-US" sz="1200" kern="1200" dirty="0" smtClean="0">
                <a:solidFill>
                  <a:schemeClr val="tx1"/>
                </a:solidFill>
                <a:latin typeface="+mn-lt"/>
                <a:ea typeface="+mn-ea"/>
                <a:cs typeface="+mn-cs"/>
              </a:rPr>
              <a:t>Effectual Angle: &lt;15°</a:t>
            </a:r>
          </a:p>
          <a:p>
            <a:r>
              <a:rPr lang="en-US" sz="1200" kern="1200" dirty="0" smtClean="0">
                <a:solidFill>
                  <a:schemeClr val="tx1"/>
                </a:solidFill>
                <a:latin typeface="+mn-lt"/>
                <a:ea typeface="+mn-ea"/>
                <a:cs typeface="+mn-cs"/>
              </a:rPr>
              <a:t>Ranging Distance : 2cm – 500 cm/1" - 16ft</a:t>
            </a:r>
          </a:p>
          <a:p>
            <a:r>
              <a:rPr lang="en-US" sz="1200" kern="1200" dirty="0" smtClean="0">
                <a:solidFill>
                  <a:schemeClr val="tx1"/>
                </a:solidFill>
                <a:latin typeface="+mn-lt"/>
                <a:ea typeface="+mn-ea"/>
                <a:cs typeface="+mn-cs"/>
              </a:rPr>
              <a:t>Resolution : 0.3 cm</a:t>
            </a: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9EE4F4B-C14E-EB42-974F-6BAADDB63A9F}" type="slidenum">
              <a:rPr lang="en-US" smtClean="0"/>
              <a:t>28</a:t>
            </a:fld>
            <a:endParaRPr lang="en-US"/>
          </a:p>
        </p:txBody>
      </p:sp>
      <p:sp>
        <p:nvSpPr>
          <p:cNvPr id="5" name="Header Placeholder 4"/>
          <p:cNvSpPr>
            <a:spLocks noGrp="1"/>
          </p:cNvSpPr>
          <p:nvPr>
            <p:ph type="hdr" sz="quarter" idx="11"/>
          </p:nvPr>
        </p:nvSpPr>
        <p:spPr/>
        <p:txBody>
          <a:bodyPr/>
          <a:lstStyle/>
          <a:p>
            <a:r>
              <a:rPr lang="en-US" smtClean="0"/>
              <a:t>Rupa Dachere - rupa@codechix.org</a:t>
            </a:r>
            <a:endParaRPr lang="en-US"/>
          </a:p>
        </p:txBody>
      </p:sp>
    </p:spTree>
    <p:extLst>
      <p:ext uri="{BB962C8B-B14F-4D97-AF65-F5344CB8AC3E}">
        <p14:creationId xmlns:p14="http://schemas.microsoft.com/office/powerpoint/2010/main" val="4500448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some info on</a:t>
            </a:r>
            <a:r>
              <a:rPr lang="en-US" baseline="0" dirty="0" smtClean="0"/>
              <a:t> me and where you can get the source code and the slides for this talk:</a:t>
            </a:r>
          </a:p>
          <a:p>
            <a:endParaRPr lang="en-US" baseline="0" dirty="0" smtClean="0"/>
          </a:p>
          <a:p>
            <a:r>
              <a:rPr lang="en-US" baseline="0" dirty="0" smtClean="0"/>
              <a:t>I’m Rupa Dachere.  I’m the Founder and President of </a:t>
            </a:r>
            <a:r>
              <a:rPr lang="en-US" baseline="0" dirty="0" err="1" smtClean="0"/>
              <a:t>CodeChix.org</a:t>
            </a:r>
            <a:r>
              <a:rPr lang="en-US" baseline="0" dirty="0" smtClean="0"/>
              <a:t>  which is a CA nonprofit public benefit corporation.</a:t>
            </a:r>
          </a:p>
          <a:p>
            <a:endParaRPr lang="en-US" baseline="0" dirty="0" smtClean="0"/>
          </a:p>
          <a:p>
            <a:r>
              <a:rPr lang="en-US" baseline="0" dirty="0" smtClean="0"/>
              <a:t> I can be reached at “</a:t>
            </a:r>
            <a:r>
              <a:rPr lang="en-US" baseline="0" dirty="0" err="1" smtClean="0"/>
              <a:t>rupa@codechix.org</a:t>
            </a:r>
            <a:r>
              <a:rPr lang="en-US" baseline="0" dirty="0" smtClean="0"/>
              <a:t>”.</a:t>
            </a:r>
          </a:p>
          <a:p>
            <a:endParaRPr lang="en-US" baseline="0" dirty="0" smtClean="0"/>
          </a:p>
          <a:p>
            <a:r>
              <a:rPr lang="en-US" baseline="0" dirty="0" smtClean="0"/>
              <a:t>And the source code and slides will be up on my </a:t>
            </a:r>
            <a:r>
              <a:rPr lang="en-US" baseline="0" dirty="0" err="1" smtClean="0"/>
              <a:t>GitHub</a:t>
            </a:r>
            <a:r>
              <a:rPr lang="en-US" baseline="0" dirty="0" smtClean="0"/>
              <a:t> account at “</a:t>
            </a:r>
            <a:r>
              <a:rPr lang="en-US" baseline="0" dirty="0" err="1" smtClean="0"/>
              <a:t>Github.com</a:t>
            </a:r>
            <a:r>
              <a:rPr lang="en-US" baseline="0" dirty="0" smtClean="0"/>
              <a:t>/</a:t>
            </a:r>
            <a:r>
              <a:rPr lang="en-US" baseline="0" dirty="0" err="1" smtClean="0"/>
              <a:t>rdachere</a:t>
            </a:r>
            <a:r>
              <a:rPr lang="en-US" baseline="0" dirty="0" smtClean="0"/>
              <a:t>/</a:t>
            </a:r>
            <a:r>
              <a:rPr lang="en-US" baseline="0" dirty="0" err="1" smtClean="0"/>
              <a:t>whosthere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99EE4F4B-C14E-EB42-974F-6BAADDB63A9F}" type="slidenum">
              <a:rPr lang="en-US" smtClean="0"/>
              <a:t>30</a:t>
            </a:fld>
            <a:endParaRPr lang="en-US"/>
          </a:p>
        </p:txBody>
      </p:sp>
      <p:sp>
        <p:nvSpPr>
          <p:cNvPr id="5" name="Header Placeholder 4"/>
          <p:cNvSpPr>
            <a:spLocks noGrp="1"/>
          </p:cNvSpPr>
          <p:nvPr>
            <p:ph type="hdr" sz="quarter" idx="11"/>
          </p:nvPr>
        </p:nvSpPr>
        <p:spPr/>
        <p:txBody>
          <a:bodyPr/>
          <a:lstStyle/>
          <a:p>
            <a:r>
              <a:rPr lang="en-US" smtClean="0"/>
              <a:t>Rupa Dachere - rupa@codechix.org</a:t>
            </a:r>
            <a:endParaRPr lang="en-US"/>
          </a:p>
        </p:txBody>
      </p:sp>
    </p:spTree>
    <p:extLst>
      <p:ext uri="{BB962C8B-B14F-4D97-AF65-F5344CB8AC3E}">
        <p14:creationId xmlns:p14="http://schemas.microsoft.com/office/powerpoint/2010/main" val="1518568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There are </a:t>
            </a:r>
            <a:r>
              <a:rPr lang="en-US" baseline="0" dirty="0" err="1" smtClean="0"/>
              <a:t>spycams</a:t>
            </a:r>
            <a:r>
              <a:rPr lang="en-US" baseline="0" dirty="0" smtClean="0"/>
              <a:t> that you can buy and install yourself – but they’re pretty expensive (as in more than $200).</a:t>
            </a:r>
          </a:p>
          <a:p>
            <a:endParaRPr lang="en-US" baseline="0" dirty="0" smtClean="0"/>
          </a:p>
          <a:p>
            <a:r>
              <a:rPr lang="en-US" baseline="0" dirty="0" smtClean="0"/>
              <a:t>Also, I didn’t find any that could be set up to notify me instantaneously when an event occurred and send me information such as a photo</a:t>
            </a:r>
          </a:p>
          <a:p>
            <a:r>
              <a:rPr lang="en-US" baseline="0" dirty="0" smtClean="0"/>
              <a:t>With a date and timestamp</a:t>
            </a:r>
            <a:endParaRPr lang="en-US" dirty="0"/>
          </a:p>
        </p:txBody>
      </p:sp>
      <p:sp>
        <p:nvSpPr>
          <p:cNvPr id="4" name="Header Placeholder 3"/>
          <p:cNvSpPr>
            <a:spLocks noGrp="1"/>
          </p:cNvSpPr>
          <p:nvPr>
            <p:ph type="hdr" sz="quarter" idx="10"/>
          </p:nvPr>
        </p:nvSpPr>
        <p:spPr/>
        <p:txBody>
          <a:bodyPr/>
          <a:lstStyle/>
          <a:p>
            <a:r>
              <a:rPr lang="en-US" smtClean="0"/>
              <a:t>Rupa Dachere - rupa@codechix.org</a:t>
            </a:r>
            <a:endParaRPr lang="en-US"/>
          </a:p>
        </p:txBody>
      </p:sp>
      <p:sp>
        <p:nvSpPr>
          <p:cNvPr id="5" name="Slide Number Placeholder 4"/>
          <p:cNvSpPr>
            <a:spLocks noGrp="1"/>
          </p:cNvSpPr>
          <p:nvPr>
            <p:ph type="sldNum" sz="quarter" idx="11"/>
          </p:nvPr>
        </p:nvSpPr>
        <p:spPr/>
        <p:txBody>
          <a:bodyPr/>
          <a:lstStyle/>
          <a:p>
            <a:fld id="{99EE4F4B-C14E-EB42-974F-6BAADDB63A9F}" type="slidenum">
              <a:rPr lang="en-US" smtClean="0"/>
              <a:t>5</a:t>
            </a:fld>
            <a:endParaRPr lang="en-US"/>
          </a:p>
        </p:txBody>
      </p:sp>
    </p:spTree>
    <p:extLst>
      <p:ext uri="{BB962C8B-B14F-4D97-AF65-F5344CB8AC3E}">
        <p14:creationId xmlns:p14="http://schemas.microsoft.com/office/powerpoint/2010/main" val="352372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a brief comparison between the </a:t>
            </a:r>
            <a:r>
              <a:rPr lang="en-US" baseline="0" dirty="0" err="1" smtClean="0"/>
              <a:t>RaspberryPi</a:t>
            </a:r>
            <a:r>
              <a:rPr lang="en-US" baseline="0" dirty="0" smtClean="0"/>
              <a:t> and </a:t>
            </a:r>
            <a:r>
              <a:rPr lang="en-US" baseline="0" dirty="0" err="1" smtClean="0"/>
              <a:t>Arduino</a:t>
            </a:r>
            <a:r>
              <a:rPr lang="en-US" baseline="0" dirty="0" smtClean="0"/>
              <a:t>.  I got this from a quick Google search.  There are many other differences – these are just a few that I thought would be good to share.</a:t>
            </a:r>
            <a:endParaRPr lang="en-US" dirty="0" smtClean="0"/>
          </a:p>
          <a:p>
            <a:endParaRPr lang="en-US" dirty="0" smtClean="0"/>
          </a:p>
          <a:p>
            <a:endParaRPr lang="en-US" dirty="0" smtClean="0"/>
          </a:p>
          <a:p>
            <a:r>
              <a:rPr lang="en-US" dirty="0" smtClean="0"/>
              <a:t>Diff </a:t>
            </a:r>
            <a:r>
              <a:rPr lang="en-US" dirty="0" smtClean="0"/>
              <a:t>between micro-controller</a:t>
            </a:r>
            <a:r>
              <a:rPr lang="en-US" baseline="0" dirty="0" smtClean="0"/>
              <a:t> &amp; micro-processor</a:t>
            </a:r>
          </a:p>
          <a:p>
            <a:endParaRPr lang="en-US" baseline="0" dirty="0" smtClean="0"/>
          </a:p>
          <a:p>
            <a:r>
              <a:rPr lang="en-US" sz="1200" kern="1200" dirty="0" smtClean="0">
                <a:solidFill>
                  <a:schemeClr val="tx1"/>
                </a:solidFill>
                <a:latin typeface="+mn-lt"/>
                <a:ea typeface="+mn-ea"/>
                <a:cs typeface="+mn-cs"/>
              </a:rPr>
              <a:t>A microprocessor generally does not have Ram, ROM and IO pins. It usually uses its pins as a bus to interface to peripherals such as RAM, ROM, Serial ports, Digital and Analog IO. It is expandable at the board level due to this.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 microcontroller is 'all in one', the processor, ram, IO all on the one chip, as such you cannot (say) increase the amount of RAM available or the number of IO ports. The controlling bus is internal and not available to the board designer.</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This means that a microprocessor is generally capable of being built into bigger general purpose applications than a microcontroller. The microcontroller is usually used for more dedicated applications.</a:t>
            </a:r>
          </a:p>
          <a:p>
            <a:endParaRPr lang="en-US" sz="1200" kern="1200" dirty="0" smtClean="0">
              <a:solidFill>
                <a:schemeClr val="tx1"/>
              </a:solidFill>
              <a:latin typeface="+mn-lt"/>
              <a:ea typeface="+mn-ea"/>
              <a:cs typeface="+mn-cs"/>
            </a:endParaRPr>
          </a:p>
          <a:p>
            <a:r>
              <a:rPr lang="en-US" sz="1200" kern="1200" dirty="0" err="1" smtClean="0">
                <a:solidFill>
                  <a:schemeClr val="tx1"/>
                </a:solidFill>
                <a:latin typeface="+mn-lt"/>
                <a:ea typeface="+mn-ea"/>
                <a:cs typeface="+mn-cs"/>
              </a:rPr>
              <a:t>Arduino</a:t>
            </a:r>
            <a:r>
              <a:rPr lang="en-US" sz="1200" kern="1200" dirty="0" smtClean="0">
                <a:solidFill>
                  <a:schemeClr val="tx1"/>
                </a:solidFill>
                <a:latin typeface="+mn-lt"/>
                <a:ea typeface="+mn-ea"/>
                <a:cs typeface="+mn-cs"/>
              </a:rPr>
              <a: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Flash Memory</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32 KB (ATmega328) of which 0.5 KB used by </a:t>
            </a:r>
            <a:r>
              <a:rPr lang="en-US" sz="1200" kern="1200" dirty="0" err="1" smtClean="0">
                <a:solidFill>
                  <a:schemeClr val="tx1"/>
                </a:solidFill>
                <a:latin typeface="+mn-lt"/>
                <a:ea typeface="+mn-ea"/>
                <a:cs typeface="+mn-cs"/>
              </a:rPr>
              <a:t>bootloader</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SRAM</a:t>
            </a:r>
            <a:r>
              <a:rPr lang="en-US" sz="1200" kern="1200" baseline="0" dirty="0" smtClean="0">
                <a:solidFill>
                  <a:schemeClr val="tx1"/>
                </a:solidFill>
                <a:latin typeface="+mn-lt"/>
                <a:ea typeface="+mn-ea"/>
                <a:cs typeface="+mn-cs"/>
              </a:rPr>
              <a:t>    </a:t>
            </a:r>
            <a:r>
              <a:rPr lang="hu-HU" sz="1200" kern="1200" dirty="0" smtClean="0">
                <a:solidFill>
                  <a:schemeClr val="tx1"/>
                </a:solidFill>
                <a:latin typeface="+mn-lt"/>
                <a:ea typeface="+mn-ea"/>
                <a:cs typeface="+mn-cs"/>
              </a:rPr>
              <a:t>2 KB (ATmega328)</a:t>
            </a:r>
          </a:p>
          <a:p>
            <a:r>
              <a:rPr lang="en-US" sz="1200" kern="1200" dirty="0" smtClean="0">
                <a:solidFill>
                  <a:schemeClr val="tx1"/>
                </a:solidFill>
                <a:latin typeface="+mn-lt"/>
                <a:ea typeface="+mn-ea"/>
                <a:cs typeface="+mn-cs"/>
              </a:rPr>
              <a:t>EEPROM</a:t>
            </a:r>
            <a:r>
              <a:rPr lang="en-US" sz="1200" kern="1200" baseline="0" dirty="0" smtClean="0">
                <a:solidFill>
                  <a:schemeClr val="tx1"/>
                </a:solidFill>
                <a:latin typeface="+mn-lt"/>
                <a:ea typeface="+mn-ea"/>
                <a:cs typeface="+mn-cs"/>
              </a:rPr>
              <a:t>   </a:t>
            </a:r>
            <a:r>
              <a:rPr lang="hu-HU" sz="1200" kern="1200" dirty="0" smtClean="0">
                <a:solidFill>
                  <a:schemeClr val="tx1"/>
                </a:solidFill>
                <a:latin typeface="+mn-lt"/>
                <a:ea typeface="+mn-ea"/>
                <a:cs typeface="+mn-cs"/>
              </a:rPr>
              <a:t>1 KB (ATmega328)</a:t>
            </a:r>
          </a:p>
          <a:p>
            <a:r>
              <a:rPr lang="en-US" sz="1200" kern="1200" dirty="0" smtClean="0">
                <a:solidFill>
                  <a:schemeClr val="tx1"/>
                </a:solidFill>
                <a:latin typeface="+mn-lt"/>
                <a:ea typeface="+mn-ea"/>
                <a:cs typeface="+mn-cs"/>
              </a:rPr>
              <a:t>Clock Speed  16MHz</a:t>
            </a:r>
          </a:p>
          <a:p>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9EE4F4B-C14E-EB42-974F-6BAADDB63A9F}" type="slidenum">
              <a:rPr lang="en-US" smtClean="0"/>
              <a:t>11</a:t>
            </a:fld>
            <a:endParaRPr lang="en-US"/>
          </a:p>
        </p:txBody>
      </p:sp>
      <p:sp>
        <p:nvSpPr>
          <p:cNvPr id="5" name="Header Placeholder 4"/>
          <p:cNvSpPr>
            <a:spLocks noGrp="1"/>
          </p:cNvSpPr>
          <p:nvPr>
            <p:ph type="hdr" sz="quarter" idx="11"/>
          </p:nvPr>
        </p:nvSpPr>
        <p:spPr/>
        <p:txBody>
          <a:bodyPr/>
          <a:lstStyle/>
          <a:p>
            <a:r>
              <a:rPr lang="en-US" smtClean="0"/>
              <a:t>Rupa Dachere - rupa@codechix.org</a:t>
            </a:r>
            <a:endParaRPr lang="en-US"/>
          </a:p>
        </p:txBody>
      </p:sp>
    </p:spTree>
    <p:extLst>
      <p:ext uri="{BB962C8B-B14F-4D97-AF65-F5344CB8AC3E}">
        <p14:creationId xmlns:p14="http://schemas.microsoft.com/office/powerpoint/2010/main" val="2419729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use an</a:t>
            </a:r>
            <a:r>
              <a:rPr lang="en-US" baseline="0" dirty="0" smtClean="0"/>
              <a:t> </a:t>
            </a:r>
            <a:r>
              <a:rPr lang="en-US" baseline="0" dirty="0" err="1" smtClean="0"/>
              <a:t>Arduino</a:t>
            </a:r>
            <a:r>
              <a:rPr lang="en-US" baseline="0" dirty="0" smtClean="0"/>
              <a:t> sketch to read the output from the sensor and send it to the </a:t>
            </a:r>
            <a:r>
              <a:rPr lang="en-US" baseline="0" dirty="0" err="1" smtClean="0"/>
              <a:t>RaspberryPi</a:t>
            </a:r>
            <a:endParaRPr lang="en-US" baseline="0" dirty="0" smtClean="0"/>
          </a:p>
          <a:p>
            <a:endParaRPr lang="en-US" baseline="0" dirty="0" smtClean="0"/>
          </a:p>
          <a:p>
            <a:r>
              <a:rPr lang="en-US" baseline="0" dirty="0" smtClean="0"/>
              <a:t>On the </a:t>
            </a:r>
            <a:r>
              <a:rPr lang="en-US" baseline="0" dirty="0" err="1" smtClean="0"/>
              <a:t>RaspberryPi</a:t>
            </a:r>
            <a:r>
              <a:rPr lang="en-US" baseline="0" dirty="0" smtClean="0"/>
              <a:t>,  I have two python scripts</a:t>
            </a:r>
            <a:endParaRPr lang="en-US" dirty="0"/>
          </a:p>
        </p:txBody>
      </p:sp>
      <p:sp>
        <p:nvSpPr>
          <p:cNvPr id="4" name="Header Placeholder 3"/>
          <p:cNvSpPr>
            <a:spLocks noGrp="1"/>
          </p:cNvSpPr>
          <p:nvPr>
            <p:ph type="hdr" sz="quarter" idx="10"/>
          </p:nvPr>
        </p:nvSpPr>
        <p:spPr/>
        <p:txBody>
          <a:bodyPr/>
          <a:lstStyle/>
          <a:p>
            <a:r>
              <a:rPr lang="en-US" smtClean="0"/>
              <a:t>Rupa Dachere - rupa@codechix.org</a:t>
            </a:r>
            <a:endParaRPr lang="en-US"/>
          </a:p>
        </p:txBody>
      </p:sp>
      <p:sp>
        <p:nvSpPr>
          <p:cNvPr id="5" name="Slide Number Placeholder 4"/>
          <p:cNvSpPr>
            <a:spLocks noGrp="1"/>
          </p:cNvSpPr>
          <p:nvPr>
            <p:ph type="sldNum" sz="quarter" idx="11"/>
          </p:nvPr>
        </p:nvSpPr>
        <p:spPr/>
        <p:txBody>
          <a:bodyPr/>
          <a:lstStyle/>
          <a:p>
            <a:fld id="{99EE4F4B-C14E-EB42-974F-6BAADDB63A9F}" type="slidenum">
              <a:rPr lang="en-US" smtClean="0"/>
              <a:t>12</a:t>
            </a:fld>
            <a:endParaRPr lang="en-US"/>
          </a:p>
        </p:txBody>
      </p:sp>
    </p:spTree>
    <p:extLst>
      <p:ext uri="{BB962C8B-B14F-4D97-AF65-F5344CB8AC3E}">
        <p14:creationId xmlns:p14="http://schemas.microsoft.com/office/powerpoint/2010/main" val="2321236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Max</a:t>
            </a:r>
            <a:r>
              <a:rPr lang="en-US" baseline="0" dirty="0" smtClean="0"/>
              <a:t> range is 16 </a:t>
            </a:r>
            <a:r>
              <a:rPr lang="en-US" baseline="0" dirty="0" err="1" smtClean="0"/>
              <a:t>ft</a:t>
            </a:r>
            <a:endParaRPr lang="en-US" dirty="0"/>
          </a:p>
        </p:txBody>
      </p:sp>
      <p:sp>
        <p:nvSpPr>
          <p:cNvPr id="4" name="Header Placeholder 3"/>
          <p:cNvSpPr>
            <a:spLocks noGrp="1"/>
          </p:cNvSpPr>
          <p:nvPr>
            <p:ph type="hdr" sz="quarter" idx="10"/>
          </p:nvPr>
        </p:nvSpPr>
        <p:spPr/>
        <p:txBody>
          <a:bodyPr/>
          <a:lstStyle/>
          <a:p>
            <a:r>
              <a:rPr lang="en-US" smtClean="0"/>
              <a:t>Rupa Dachere - rupa@codechix.org</a:t>
            </a:r>
            <a:endParaRPr lang="en-US"/>
          </a:p>
        </p:txBody>
      </p:sp>
      <p:sp>
        <p:nvSpPr>
          <p:cNvPr id="5" name="Slide Number Placeholder 4"/>
          <p:cNvSpPr>
            <a:spLocks noGrp="1"/>
          </p:cNvSpPr>
          <p:nvPr>
            <p:ph type="sldNum" sz="quarter" idx="11"/>
          </p:nvPr>
        </p:nvSpPr>
        <p:spPr/>
        <p:txBody>
          <a:bodyPr/>
          <a:lstStyle/>
          <a:p>
            <a:fld id="{99EE4F4B-C14E-EB42-974F-6BAADDB63A9F}" type="slidenum">
              <a:rPr lang="en-US" smtClean="0"/>
              <a:t>13</a:t>
            </a:fld>
            <a:endParaRPr lang="en-US"/>
          </a:p>
        </p:txBody>
      </p:sp>
    </p:spTree>
    <p:extLst>
      <p:ext uri="{BB962C8B-B14F-4D97-AF65-F5344CB8AC3E}">
        <p14:creationId xmlns:p14="http://schemas.microsoft.com/office/powerpoint/2010/main" val="3325154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different components of </a:t>
            </a:r>
            <a:r>
              <a:rPr lang="en-US" dirty="0" err="1" smtClean="0"/>
              <a:t>Arduino</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a:t>
            </a:r>
            <a:r>
              <a:rPr lang="en-US" sz="1200" kern="1200" dirty="0" err="1" smtClean="0">
                <a:solidFill>
                  <a:schemeClr val="tx1"/>
                </a:solidFill>
                <a:latin typeface="+mn-lt"/>
                <a:ea typeface="+mn-ea"/>
                <a:cs typeface="+mn-cs"/>
              </a:rPr>
              <a:t>Arduino</a:t>
            </a:r>
            <a:r>
              <a:rPr lang="en-US" sz="1200" kern="1200" dirty="0" smtClean="0">
                <a:solidFill>
                  <a:schemeClr val="tx1"/>
                </a:solidFill>
                <a:latin typeface="+mn-lt"/>
                <a:ea typeface="+mn-ea"/>
                <a:cs typeface="+mn-cs"/>
              </a:rPr>
              <a:t> is a popular microcontroller platform consisting of a small, inexpensive board and an easy-to-use C-based development environment. The board has multiple digital I/O pins and analog inputs, and a USB serial port connection for programming and communication. The </a:t>
            </a:r>
            <a:r>
              <a:rPr lang="en-US" sz="1200" kern="1200" dirty="0" err="1" smtClean="0">
                <a:solidFill>
                  <a:schemeClr val="tx1"/>
                </a:solidFill>
                <a:latin typeface="+mn-lt"/>
                <a:ea typeface="+mn-ea"/>
                <a:cs typeface="+mn-cs"/>
              </a:rPr>
              <a:t>Arduino</a:t>
            </a:r>
            <a:r>
              <a:rPr lang="en-US" sz="1200" kern="1200" dirty="0" smtClean="0">
                <a:solidFill>
                  <a:schemeClr val="tx1"/>
                </a:solidFill>
                <a:latin typeface="+mn-lt"/>
                <a:ea typeface="+mn-ea"/>
                <a:cs typeface="+mn-cs"/>
              </a:rPr>
              <a:t> can be interfaced with a wide variety of </a:t>
            </a:r>
            <a:r>
              <a:rPr lang="en-US" sz="1200" u="sng" kern="1200" dirty="0" smtClean="0">
                <a:solidFill>
                  <a:schemeClr val="tx1"/>
                </a:solidFill>
                <a:latin typeface="+mn-lt"/>
                <a:ea typeface="+mn-ea"/>
                <a:cs typeface="+mn-cs"/>
                <a:hlinkClick r:id="rId3"/>
              </a:rPr>
              <a:t>hardware. (The Arduino is kind of like a </a:t>
            </a:r>
            <a:r>
              <a:rPr lang="en-US" sz="1200" u="sng" kern="1200" dirty="0" smtClean="0">
                <a:solidFill>
                  <a:schemeClr val="tx1"/>
                </a:solidFill>
                <a:latin typeface="+mn-lt"/>
                <a:ea typeface="+mn-ea"/>
                <a:cs typeface="+mn-cs"/>
                <a:hlinkClick r:id="rId4"/>
              </a:rPr>
              <a:t>Microchip PIC development board, but uses the ATmega328P AVR microcontroller.) The Arduino is about the size of a credit card (but thick). It has connectors on top which will receive a daughter board (inexplicably called a "shield"), or jumper wires.</a:t>
            </a:r>
            <a:endParaRPr lang="en-US" sz="12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u="sng"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a:t>
            </a:r>
            <a:r>
              <a:rPr lang="en-US" sz="1200" kern="1200" dirty="0" err="1" smtClean="0">
                <a:solidFill>
                  <a:schemeClr val="tx1"/>
                </a:solidFill>
                <a:latin typeface="+mn-lt"/>
                <a:ea typeface="+mn-ea"/>
                <a:cs typeface="+mn-cs"/>
              </a:rPr>
              <a:t>Arduino</a:t>
            </a:r>
            <a:r>
              <a:rPr lang="en-US" sz="1200" kern="1200" dirty="0" smtClean="0">
                <a:solidFill>
                  <a:schemeClr val="tx1"/>
                </a:solidFill>
                <a:latin typeface="+mn-lt"/>
                <a:ea typeface="+mn-ea"/>
                <a:cs typeface="+mn-cs"/>
              </a:rPr>
              <a:t> is very easy to program and use. The </a:t>
            </a:r>
            <a:r>
              <a:rPr lang="en-US" sz="1200" kern="1200" dirty="0" err="1" smtClean="0">
                <a:solidFill>
                  <a:schemeClr val="tx1"/>
                </a:solidFill>
                <a:latin typeface="+mn-lt"/>
                <a:ea typeface="+mn-ea"/>
                <a:cs typeface="+mn-cs"/>
              </a:rPr>
              <a:t>Arduino</a:t>
            </a:r>
            <a:r>
              <a:rPr lang="en-US" sz="1200" kern="1200" dirty="0" smtClean="0">
                <a:solidFill>
                  <a:schemeClr val="tx1"/>
                </a:solidFill>
                <a:latin typeface="+mn-lt"/>
                <a:ea typeface="+mn-ea"/>
                <a:cs typeface="+mn-cs"/>
              </a:rPr>
              <a:t> is programmed using the Wiring language, which is an extension of C with </a:t>
            </a:r>
            <a:r>
              <a:rPr lang="en-US" sz="1200" kern="1200" dirty="0" err="1" smtClean="0">
                <a:solidFill>
                  <a:schemeClr val="tx1"/>
                </a:solidFill>
                <a:latin typeface="+mn-lt"/>
                <a:ea typeface="+mn-ea"/>
                <a:cs typeface="+mn-cs"/>
              </a:rPr>
              <a:t>many</a:t>
            </a:r>
            <a:r>
              <a:rPr lang="en-US" sz="1200" u="sng" kern="1200" dirty="0" err="1" smtClean="0">
                <a:solidFill>
                  <a:schemeClr val="tx1"/>
                </a:solidFill>
                <a:latin typeface="+mn-lt"/>
                <a:ea typeface="+mn-ea"/>
                <a:cs typeface="+mn-cs"/>
                <a:hlinkClick r:id="rId5"/>
              </a:rPr>
              <a:t>libraries</a:t>
            </a:r>
            <a:r>
              <a:rPr lang="en-US" sz="1200" u="sng" kern="1200" dirty="0" smtClean="0">
                <a:solidFill>
                  <a:schemeClr val="tx1"/>
                </a:solidFill>
                <a:latin typeface="+mn-lt"/>
                <a:ea typeface="+mn-ea"/>
                <a:cs typeface="+mn-cs"/>
                <a:hlinkClick r:id="rId5"/>
              </a:rPr>
              <a:t> to interface with various types of hardware. The Arduino IDE provides an editor and compiler for a "sketch" (which is the name for an Arduino program), and downloads the code to the Arduino board over USB. After seeing the Arduino hype at the Maker Faire, I got a </a:t>
            </a:r>
            <a:r>
              <a:rPr lang="en-US" sz="1200" u="sng" kern="1200" dirty="0" smtClean="0">
                <a:solidFill>
                  <a:schemeClr val="tx1"/>
                </a:solidFill>
                <a:latin typeface="+mn-lt"/>
                <a:ea typeface="+mn-ea"/>
                <a:cs typeface="+mn-cs"/>
                <a:hlinkClick r:id="rId6"/>
              </a:rPr>
              <a:t>Adafruit Arduino Starter Pack, and I've been happy with it. More information about the Arduino is at </a:t>
            </a:r>
            <a:r>
              <a:rPr lang="en-US" sz="1200" u="sng" kern="1200" dirty="0" smtClean="0">
                <a:solidFill>
                  <a:schemeClr val="tx1"/>
                </a:solidFill>
                <a:latin typeface="+mn-lt"/>
                <a:ea typeface="+mn-ea"/>
                <a:cs typeface="+mn-cs"/>
                <a:hlinkClick r:id="rId7"/>
              </a:rPr>
              <a:t>www.arduino.cc; the </a:t>
            </a:r>
            <a:r>
              <a:rPr lang="en-US" sz="1200" u="sng" kern="1200" dirty="0" smtClean="0">
                <a:solidFill>
                  <a:schemeClr val="tx1"/>
                </a:solidFill>
                <a:latin typeface="+mn-lt"/>
                <a:ea typeface="+mn-ea"/>
                <a:cs typeface="+mn-cs"/>
                <a:hlinkClick r:id="rId8"/>
              </a:rPr>
              <a:t>playground is a good place to start.</a:t>
            </a:r>
          </a:p>
          <a:p>
            <a:r>
              <a:rPr lang="en-US" sz="1200" kern="1200" dirty="0" smtClean="0">
                <a:solidFill>
                  <a:schemeClr val="tx1"/>
                </a:solidFill>
                <a:latin typeface="+mn-lt"/>
                <a:ea typeface="+mn-ea"/>
                <a:cs typeface="+mn-cs"/>
              </a:rPr>
              <a:t>You can do a lot with an </a:t>
            </a:r>
            <a:r>
              <a:rPr lang="en-US" sz="1200" kern="1200" dirty="0" err="1" smtClean="0">
                <a:solidFill>
                  <a:schemeClr val="tx1"/>
                </a:solidFill>
                <a:latin typeface="+mn-lt"/>
                <a:ea typeface="+mn-ea"/>
                <a:cs typeface="+mn-cs"/>
              </a:rPr>
              <a:t>Arduino</a:t>
            </a:r>
            <a:r>
              <a:rPr lang="en-US" sz="1200" kern="1200" dirty="0" smtClean="0">
                <a:solidFill>
                  <a:schemeClr val="tx1"/>
                </a:solidFill>
                <a:latin typeface="+mn-lt"/>
                <a:ea typeface="+mn-ea"/>
                <a:cs typeface="+mn-cs"/>
              </a:rPr>
              <a:t>, but it has some limitations. There's only 30KB of memory for programming (yes, kilobytes). Many things you might want to connect (Ethernet, SD card, USB hard drive or flash) require additional hardware, and even then are pretty limited.</a:t>
            </a:r>
          </a:p>
          <a:p>
            <a:endParaRPr lang="en-US" sz="1200" u="sng" kern="1200" dirty="0" smtClean="0">
              <a:solidFill>
                <a:schemeClr val="tx1"/>
              </a:solidFill>
              <a:latin typeface="+mn-lt"/>
              <a:ea typeface="+mn-ea"/>
              <a:cs typeface="+mn-cs"/>
            </a:endParaRPr>
          </a:p>
          <a:p>
            <a:r>
              <a:rPr lang="en-US" sz="1200" b="1" kern="1200" dirty="0" err="1" smtClean="0">
                <a:solidFill>
                  <a:schemeClr val="tx1"/>
                </a:solidFill>
                <a:latin typeface="+mn-lt"/>
                <a:ea typeface="+mn-ea"/>
                <a:cs typeface="+mn-cs"/>
              </a:rPr>
              <a:t>Arduino</a:t>
            </a:r>
            <a:r>
              <a:rPr lang="en-US" sz="1200" b="1" kern="1200" dirty="0" smtClean="0">
                <a:solidFill>
                  <a:schemeClr val="tx1"/>
                </a:solidFill>
                <a:latin typeface="+mn-lt"/>
                <a:ea typeface="+mn-ea"/>
                <a:cs typeface="+mn-cs"/>
              </a:rPr>
              <a:t>:</a:t>
            </a:r>
            <a:r>
              <a:rPr lang="en-US" sz="1200" b="0" kern="1200" dirty="0" smtClean="0">
                <a:solidFill>
                  <a:schemeClr val="tx1"/>
                </a:solidFill>
                <a:latin typeface="+mn-lt"/>
                <a:ea typeface="+mn-ea"/>
                <a:cs typeface="+mn-cs"/>
              </a:rPr>
              <a:t> is a microcontroller based physical computing </a:t>
            </a:r>
            <a:r>
              <a:rPr lang="en-US" sz="1200" b="0" kern="1200" dirty="0" err="1" smtClean="0">
                <a:solidFill>
                  <a:schemeClr val="tx1"/>
                </a:solidFill>
                <a:latin typeface="+mn-lt"/>
                <a:ea typeface="+mn-ea"/>
                <a:cs typeface="+mn-cs"/>
              </a:rPr>
              <a:t>platform,programmed</a:t>
            </a:r>
            <a:r>
              <a:rPr lang="en-US" sz="1200" b="0" kern="1200" dirty="0" smtClean="0">
                <a:solidFill>
                  <a:schemeClr val="tx1"/>
                </a:solidFill>
                <a:latin typeface="+mn-lt"/>
                <a:ea typeface="+mn-ea"/>
                <a:cs typeface="+mn-cs"/>
              </a:rPr>
              <a:t> using a Wiring-based language (syntax and libraries), similar to C++ with some slight simplifications and modifications, and a Processing-based integrated development environment. With the </a:t>
            </a:r>
            <a:r>
              <a:rPr lang="en-US" sz="1200" b="0" kern="1200" dirty="0" err="1" smtClean="0">
                <a:solidFill>
                  <a:schemeClr val="tx1"/>
                </a:solidFill>
                <a:latin typeface="+mn-lt"/>
                <a:ea typeface="+mn-ea"/>
                <a:cs typeface="+mn-cs"/>
              </a:rPr>
              <a:t>Arduino</a:t>
            </a:r>
            <a:r>
              <a:rPr lang="en-US" sz="1200" b="0" kern="1200" dirty="0" smtClean="0">
                <a:solidFill>
                  <a:schemeClr val="tx1"/>
                </a:solidFill>
                <a:latin typeface="+mn-lt"/>
                <a:ea typeface="+mn-ea"/>
                <a:cs typeface="+mn-cs"/>
              </a:rPr>
              <a:t> Uno you would need to create a sketch in the </a:t>
            </a:r>
            <a:r>
              <a:rPr lang="en-US" sz="1200" b="0" kern="1200" dirty="0" err="1" smtClean="0">
                <a:solidFill>
                  <a:schemeClr val="tx1"/>
                </a:solidFill>
                <a:latin typeface="+mn-lt"/>
                <a:ea typeface="+mn-ea"/>
                <a:cs typeface="+mn-cs"/>
              </a:rPr>
              <a:t>Arduino</a:t>
            </a:r>
            <a:r>
              <a:rPr lang="en-US" sz="1200" b="0" kern="1200" dirty="0" smtClean="0">
                <a:solidFill>
                  <a:schemeClr val="tx1"/>
                </a:solidFill>
                <a:latin typeface="+mn-lt"/>
                <a:ea typeface="+mn-ea"/>
                <a:cs typeface="+mn-cs"/>
              </a:rPr>
              <a:t> language. This is not hard - it looks very C-like. It is just something you have to do. There are a ton of libraries and classes for </a:t>
            </a:r>
            <a:r>
              <a:rPr lang="en-US" sz="1200" b="0" kern="1200" dirty="0" err="1" smtClean="0">
                <a:solidFill>
                  <a:schemeClr val="tx1"/>
                </a:solidFill>
                <a:latin typeface="+mn-lt"/>
                <a:ea typeface="+mn-ea"/>
                <a:cs typeface="+mn-cs"/>
              </a:rPr>
              <a:t>Arduino</a:t>
            </a:r>
            <a:r>
              <a:rPr lang="en-US" sz="1200" b="0" kern="1200" dirty="0" smtClean="0">
                <a:solidFill>
                  <a:schemeClr val="tx1"/>
                </a:solidFill>
                <a:latin typeface="+mn-lt"/>
                <a:ea typeface="+mn-ea"/>
                <a:cs typeface="+mn-cs"/>
              </a:rPr>
              <a:t>.</a:t>
            </a:r>
          </a:p>
          <a:p>
            <a:endParaRPr lang="en-US" sz="1200" b="0" kern="1200" dirty="0" smtClean="0">
              <a:solidFill>
                <a:schemeClr val="tx1"/>
              </a:solidFill>
              <a:latin typeface="+mn-lt"/>
              <a:ea typeface="+mn-ea"/>
              <a:cs typeface="+mn-cs"/>
            </a:endParaRPr>
          </a:p>
          <a:p>
            <a:endParaRPr lang="en-US" sz="1200" b="0"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Raspberry pi:</a:t>
            </a:r>
            <a:r>
              <a:rPr lang="en-US" sz="1200" b="0" kern="1200" dirty="0" smtClean="0">
                <a:solidFill>
                  <a:schemeClr val="tx1"/>
                </a:solidFill>
                <a:latin typeface="+mn-lt"/>
                <a:ea typeface="+mn-ea"/>
                <a:cs typeface="+mn-cs"/>
              </a:rPr>
              <a:t> is a microprocessor based single-board computer running </a:t>
            </a:r>
            <a:r>
              <a:rPr lang="en-US" sz="1200" b="0" kern="1200" dirty="0" err="1" smtClean="0">
                <a:solidFill>
                  <a:schemeClr val="tx1"/>
                </a:solidFill>
                <a:latin typeface="+mn-lt"/>
                <a:ea typeface="+mn-ea"/>
                <a:cs typeface="+mn-cs"/>
              </a:rPr>
              <a:t>linux</a:t>
            </a:r>
            <a:r>
              <a:rPr lang="en-US" sz="1200" b="0" kern="1200" dirty="0" smtClean="0">
                <a:solidFill>
                  <a:schemeClr val="tx1"/>
                </a:solidFill>
                <a:latin typeface="+mn-lt"/>
                <a:ea typeface="+mn-ea"/>
                <a:cs typeface="+mn-cs"/>
              </a:rPr>
              <a:t>, you can program for it in C++, Java, python or some other language you may already be comfortable with. You may indeed be able to take an application you already have and compile it to run on the Pi / Due without making any changes, also it integrates with </a:t>
            </a:r>
            <a:r>
              <a:rPr lang="en-US" sz="1200" b="0" kern="1200" dirty="0" err="1" smtClean="0">
                <a:solidFill>
                  <a:schemeClr val="tx1"/>
                </a:solidFill>
                <a:latin typeface="+mn-lt"/>
                <a:ea typeface="+mn-ea"/>
                <a:cs typeface="+mn-cs"/>
              </a:rPr>
              <a:t>Qt</a:t>
            </a:r>
            <a:r>
              <a:rPr lang="en-US" sz="1200" b="0" kern="1200" dirty="0" smtClean="0">
                <a:solidFill>
                  <a:schemeClr val="tx1"/>
                </a:solidFill>
                <a:latin typeface="+mn-lt"/>
                <a:ea typeface="+mn-ea"/>
                <a:cs typeface="+mn-cs"/>
              </a:rPr>
              <a:t> in so many ways.</a:t>
            </a:r>
          </a:p>
          <a:p>
            <a:endParaRPr lang="en-US" sz="12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9EE4F4B-C14E-EB42-974F-6BAADDB63A9F}" type="slidenum">
              <a:rPr lang="en-US" smtClean="0"/>
              <a:t>14</a:t>
            </a:fld>
            <a:endParaRPr lang="en-US"/>
          </a:p>
        </p:txBody>
      </p:sp>
      <p:sp>
        <p:nvSpPr>
          <p:cNvPr id="5" name="Header Placeholder 4"/>
          <p:cNvSpPr>
            <a:spLocks noGrp="1"/>
          </p:cNvSpPr>
          <p:nvPr>
            <p:ph type="hdr" sz="quarter" idx="11"/>
          </p:nvPr>
        </p:nvSpPr>
        <p:spPr/>
        <p:txBody>
          <a:bodyPr/>
          <a:lstStyle/>
          <a:p>
            <a:r>
              <a:rPr lang="en-US" smtClean="0"/>
              <a:t>Rupa Dachere - rupa@codechix.org</a:t>
            </a:r>
            <a:endParaRPr lang="en-US"/>
          </a:p>
        </p:txBody>
      </p:sp>
    </p:spTree>
    <p:extLst>
      <p:ext uri="{BB962C8B-B14F-4D97-AF65-F5344CB8AC3E}">
        <p14:creationId xmlns:p14="http://schemas.microsoft.com/office/powerpoint/2010/main" val="1510385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Pin 11 is the Trigger Pin</a:t>
            </a:r>
          </a:p>
          <a:p>
            <a:r>
              <a:rPr lang="en-US" dirty="0" smtClean="0"/>
              <a:t>Pin 12 is the Echo Pin</a:t>
            </a:r>
          </a:p>
          <a:p>
            <a:endParaRPr lang="en-US" dirty="0" smtClean="0"/>
          </a:p>
          <a:p>
            <a:r>
              <a:rPr lang="en-US" dirty="0" smtClean="0"/>
              <a:t>Red goes to power (</a:t>
            </a:r>
            <a:r>
              <a:rPr lang="en-US" dirty="0" err="1" smtClean="0"/>
              <a:t>Vcc</a:t>
            </a:r>
            <a:r>
              <a:rPr lang="en-US" dirty="0" smtClean="0"/>
              <a:t>)</a:t>
            </a:r>
          </a:p>
          <a:p>
            <a:r>
              <a:rPr lang="en-US" dirty="0" smtClean="0"/>
              <a:t>Blue goes to ground</a:t>
            </a:r>
          </a:p>
          <a:p>
            <a:endParaRPr lang="en-US" dirty="0" smtClean="0"/>
          </a:p>
          <a:p>
            <a:r>
              <a:rPr lang="en-US" dirty="0" smtClean="0"/>
              <a:t>Write sketches (short scripts) in the Wiring</a:t>
            </a:r>
            <a:r>
              <a:rPr lang="en-US" baseline="0" dirty="0" smtClean="0"/>
              <a:t> language (very C-like)</a:t>
            </a:r>
            <a:endParaRPr lang="en-US" dirty="0"/>
          </a:p>
        </p:txBody>
      </p:sp>
      <p:sp>
        <p:nvSpPr>
          <p:cNvPr id="4" name="Slide Number Placeholder 3"/>
          <p:cNvSpPr>
            <a:spLocks noGrp="1"/>
          </p:cNvSpPr>
          <p:nvPr>
            <p:ph type="sldNum" sz="quarter" idx="10"/>
          </p:nvPr>
        </p:nvSpPr>
        <p:spPr/>
        <p:txBody>
          <a:bodyPr/>
          <a:lstStyle/>
          <a:p>
            <a:fld id="{99EE4F4B-C14E-EB42-974F-6BAADDB63A9F}" type="slidenum">
              <a:rPr lang="en-US" smtClean="0"/>
              <a:t>15</a:t>
            </a:fld>
            <a:endParaRPr lang="en-US"/>
          </a:p>
        </p:txBody>
      </p:sp>
      <p:sp>
        <p:nvSpPr>
          <p:cNvPr id="5" name="Header Placeholder 4"/>
          <p:cNvSpPr>
            <a:spLocks noGrp="1"/>
          </p:cNvSpPr>
          <p:nvPr>
            <p:ph type="hdr" sz="quarter" idx="11"/>
          </p:nvPr>
        </p:nvSpPr>
        <p:spPr/>
        <p:txBody>
          <a:bodyPr/>
          <a:lstStyle/>
          <a:p>
            <a:r>
              <a:rPr lang="en-US" smtClean="0"/>
              <a:t>Rupa Dachere - rupa@codechix.org</a:t>
            </a:r>
            <a:endParaRPr lang="en-US"/>
          </a:p>
        </p:txBody>
      </p:sp>
    </p:spTree>
    <p:extLst>
      <p:ext uri="{BB962C8B-B14F-4D97-AF65-F5344CB8AC3E}">
        <p14:creationId xmlns:p14="http://schemas.microsoft.com/office/powerpoint/2010/main" val="4119509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the different</a:t>
            </a:r>
            <a:r>
              <a:rPr lang="en-US" baseline="0" dirty="0" smtClean="0"/>
              <a:t> components of </a:t>
            </a:r>
            <a:r>
              <a:rPr lang="en-US" baseline="0" dirty="0" err="1" smtClean="0"/>
              <a:t>Rpi</a:t>
            </a:r>
            <a:endParaRPr lang="en-US" baseline="0" dirty="0" smtClean="0"/>
          </a:p>
          <a:p>
            <a:endParaRPr lang="en-US" baseline="0" dirty="0" smtClean="0"/>
          </a:p>
          <a:p>
            <a:r>
              <a:rPr lang="en-US" baseline="0" dirty="0" smtClean="0"/>
              <a:t>Pi  == “Python”</a:t>
            </a:r>
            <a:endParaRPr lang="en-US" dirty="0"/>
          </a:p>
        </p:txBody>
      </p:sp>
      <p:sp>
        <p:nvSpPr>
          <p:cNvPr id="4" name="Slide Number Placeholder 3"/>
          <p:cNvSpPr>
            <a:spLocks noGrp="1"/>
          </p:cNvSpPr>
          <p:nvPr>
            <p:ph type="sldNum" sz="quarter" idx="10"/>
          </p:nvPr>
        </p:nvSpPr>
        <p:spPr/>
        <p:txBody>
          <a:bodyPr/>
          <a:lstStyle/>
          <a:p>
            <a:fld id="{99EE4F4B-C14E-EB42-974F-6BAADDB63A9F}" type="slidenum">
              <a:rPr lang="en-US" smtClean="0"/>
              <a:t>17</a:t>
            </a:fld>
            <a:endParaRPr lang="en-US"/>
          </a:p>
        </p:txBody>
      </p:sp>
      <p:sp>
        <p:nvSpPr>
          <p:cNvPr id="5" name="Header Placeholder 4"/>
          <p:cNvSpPr>
            <a:spLocks noGrp="1"/>
          </p:cNvSpPr>
          <p:nvPr>
            <p:ph type="hdr" sz="quarter" idx="11"/>
          </p:nvPr>
        </p:nvSpPr>
        <p:spPr/>
        <p:txBody>
          <a:bodyPr/>
          <a:lstStyle/>
          <a:p>
            <a:r>
              <a:rPr lang="en-US" smtClean="0"/>
              <a:t>Rupa Dachere - rupa@codechix.org</a:t>
            </a:r>
            <a:endParaRPr lang="en-US"/>
          </a:p>
        </p:txBody>
      </p:sp>
    </p:spTree>
    <p:extLst>
      <p:ext uri="{BB962C8B-B14F-4D97-AF65-F5344CB8AC3E}">
        <p14:creationId xmlns:p14="http://schemas.microsoft.com/office/powerpoint/2010/main" val="3034724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Rpi</a:t>
            </a:r>
            <a:r>
              <a:rPr lang="en-US" dirty="0" smtClean="0"/>
              <a:t> </a:t>
            </a:r>
            <a:r>
              <a:rPr lang="en-US" dirty="0" err="1" smtClean="0"/>
              <a:t>Dev</a:t>
            </a:r>
            <a:r>
              <a:rPr lang="en-US" dirty="0" smtClean="0"/>
              <a:t> setup</a:t>
            </a:r>
            <a:endParaRPr lang="en-US" dirty="0"/>
          </a:p>
        </p:txBody>
      </p:sp>
      <p:sp>
        <p:nvSpPr>
          <p:cNvPr id="4" name="Slide Number Placeholder 3"/>
          <p:cNvSpPr>
            <a:spLocks noGrp="1"/>
          </p:cNvSpPr>
          <p:nvPr>
            <p:ph type="sldNum" sz="quarter" idx="10"/>
          </p:nvPr>
        </p:nvSpPr>
        <p:spPr/>
        <p:txBody>
          <a:bodyPr/>
          <a:lstStyle/>
          <a:p>
            <a:fld id="{99EE4F4B-C14E-EB42-974F-6BAADDB63A9F}" type="slidenum">
              <a:rPr lang="en-US" smtClean="0"/>
              <a:t>18</a:t>
            </a:fld>
            <a:endParaRPr lang="en-US"/>
          </a:p>
        </p:txBody>
      </p:sp>
      <p:sp>
        <p:nvSpPr>
          <p:cNvPr id="5" name="Header Placeholder 4"/>
          <p:cNvSpPr>
            <a:spLocks noGrp="1"/>
          </p:cNvSpPr>
          <p:nvPr>
            <p:ph type="hdr" sz="quarter" idx="11"/>
          </p:nvPr>
        </p:nvSpPr>
        <p:spPr/>
        <p:txBody>
          <a:bodyPr/>
          <a:lstStyle/>
          <a:p>
            <a:r>
              <a:rPr lang="en-US" smtClean="0"/>
              <a:t>Rupa Dachere - rupa@codechix.org</a:t>
            </a:r>
            <a:endParaRPr lang="en-US"/>
          </a:p>
        </p:txBody>
      </p:sp>
    </p:spTree>
    <p:extLst>
      <p:ext uri="{BB962C8B-B14F-4D97-AF65-F5344CB8AC3E}">
        <p14:creationId xmlns:p14="http://schemas.microsoft.com/office/powerpoint/2010/main" val="25289307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smtClean="0"/>
              <a:t>PyCon 2013</a:t>
            </a:r>
            <a:endParaRPr lang="en-US"/>
          </a:p>
        </p:txBody>
      </p:sp>
      <p:sp>
        <p:nvSpPr>
          <p:cNvPr id="5" name="Footer Placeholder 4"/>
          <p:cNvSpPr>
            <a:spLocks noGrp="1"/>
          </p:cNvSpPr>
          <p:nvPr>
            <p:ph type="ftr" sz="quarter" idx="11"/>
          </p:nvPr>
        </p:nvSpPr>
        <p:spPr/>
        <p:txBody>
          <a:bodyPr/>
          <a:lstStyle/>
          <a:p>
            <a:r>
              <a:rPr lang="en-US" smtClean="0"/>
              <a:t>Rupa Dachere - rupa@codechix.org</a:t>
            </a:r>
            <a:endParaRPr lang="en-US"/>
          </a:p>
        </p:txBody>
      </p:sp>
      <p:sp>
        <p:nvSpPr>
          <p:cNvPr id="6" name="Slide Number Placeholder 5"/>
          <p:cNvSpPr>
            <a:spLocks noGrp="1"/>
          </p:cNvSpPr>
          <p:nvPr>
            <p:ph type="sldNum" sz="quarter" idx="12"/>
          </p:nvPr>
        </p:nvSpPr>
        <p:spPr/>
        <p:txBody>
          <a:bodyPr/>
          <a:lstStyle/>
          <a:p>
            <a:fld id="{A52D4178-2375-FF44-9D9B-0CD7EEE1664D}" type="slidenum">
              <a:rPr lang="en-US" smtClean="0"/>
              <a:t>‹#›</a:t>
            </a:fld>
            <a:endParaRPr lang="en-US"/>
          </a:p>
        </p:txBody>
      </p:sp>
    </p:spTree>
    <p:extLst>
      <p:ext uri="{BB962C8B-B14F-4D97-AF65-F5344CB8AC3E}">
        <p14:creationId xmlns:p14="http://schemas.microsoft.com/office/powerpoint/2010/main" val="1119499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PyCon 2013</a:t>
            </a:r>
            <a:endParaRPr lang="en-US"/>
          </a:p>
        </p:txBody>
      </p:sp>
      <p:sp>
        <p:nvSpPr>
          <p:cNvPr id="5" name="Footer Placeholder 4"/>
          <p:cNvSpPr>
            <a:spLocks noGrp="1"/>
          </p:cNvSpPr>
          <p:nvPr>
            <p:ph type="ftr" sz="quarter" idx="11"/>
          </p:nvPr>
        </p:nvSpPr>
        <p:spPr/>
        <p:txBody>
          <a:bodyPr/>
          <a:lstStyle/>
          <a:p>
            <a:r>
              <a:rPr lang="en-US" smtClean="0"/>
              <a:t>Rupa Dachere - rupa@codechix.org</a:t>
            </a:r>
            <a:endParaRPr lang="en-US"/>
          </a:p>
        </p:txBody>
      </p:sp>
      <p:sp>
        <p:nvSpPr>
          <p:cNvPr id="6" name="Slide Number Placeholder 5"/>
          <p:cNvSpPr>
            <a:spLocks noGrp="1"/>
          </p:cNvSpPr>
          <p:nvPr>
            <p:ph type="sldNum" sz="quarter" idx="12"/>
          </p:nvPr>
        </p:nvSpPr>
        <p:spPr/>
        <p:txBody>
          <a:bodyPr/>
          <a:lstStyle/>
          <a:p>
            <a:fld id="{A52D4178-2375-FF44-9D9B-0CD7EEE1664D}" type="slidenum">
              <a:rPr lang="en-US" smtClean="0"/>
              <a:t>‹#›</a:t>
            </a:fld>
            <a:endParaRPr lang="en-US"/>
          </a:p>
        </p:txBody>
      </p:sp>
    </p:spTree>
    <p:extLst>
      <p:ext uri="{BB962C8B-B14F-4D97-AF65-F5344CB8AC3E}">
        <p14:creationId xmlns:p14="http://schemas.microsoft.com/office/powerpoint/2010/main" val="918157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PyCon 2013</a:t>
            </a:r>
            <a:endParaRPr lang="en-US"/>
          </a:p>
        </p:txBody>
      </p:sp>
      <p:sp>
        <p:nvSpPr>
          <p:cNvPr id="5" name="Footer Placeholder 4"/>
          <p:cNvSpPr>
            <a:spLocks noGrp="1"/>
          </p:cNvSpPr>
          <p:nvPr>
            <p:ph type="ftr" sz="quarter" idx="11"/>
          </p:nvPr>
        </p:nvSpPr>
        <p:spPr/>
        <p:txBody>
          <a:bodyPr/>
          <a:lstStyle/>
          <a:p>
            <a:r>
              <a:rPr lang="en-US" smtClean="0"/>
              <a:t>Rupa Dachere - rupa@codechix.org</a:t>
            </a:r>
            <a:endParaRPr lang="en-US"/>
          </a:p>
        </p:txBody>
      </p:sp>
      <p:sp>
        <p:nvSpPr>
          <p:cNvPr id="6" name="Slide Number Placeholder 5"/>
          <p:cNvSpPr>
            <a:spLocks noGrp="1"/>
          </p:cNvSpPr>
          <p:nvPr>
            <p:ph type="sldNum" sz="quarter" idx="12"/>
          </p:nvPr>
        </p:nvSpPr>
        <p:spPr/>
        <p:txBody>
          <a:bodyPr/>
          <a:lstStyle/>
          <a:p>
            <a:fld id="{A52D4178-2375-FF44-9D9B-0CD7EEE1664D}" type="slidenum">
              <a:rPr lang="en-US" smtClean="0"/>
              <a:t>‹#›</a:t>
            </a:fld>
            <a:endParaRPr lang="en-US"/>
          </a:p>
        </p:txBody>
      </p:sp>
    </p:spTree>
    <p:extLst>
      <p:ext uri="{BB962C8B-B14F-4D97-AF65-F5344CB8AC3E}">
        <p14:creationId xmlns:p14="http://schemas.microsoft.com/office/powerpoint/2010/main" val="3975694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PyCon 2013</a:t>
            </a:r>
            <a:endParaRPr lang="en-US"/>
          </a:p>
        </p:txBody>
      </p:sp>
      <p:sp>
        <p:nvSpPr>
          <p:cNvPr id="5" name="Footer Placeholder 4"/>
          <p:cNvSpPr>
            <a:spLocks noGrp="1"/>
          </p:cNvSpPr>
          <p:nvPr>
            <p:ph type="ftr" sz="quarter" idx="11"/>
          </p:nvPr>
        </p:nvSpPr>
        <p:spPr/>
        <p:txBody>
          <a:bodyPr/>
          <a:lstStyle/>
          <a:p>
            <a:r>
              <a:rPr lang="en-US" smtClean="0"/>
              <a:t>Rupa Dachere - rupa@codechix.org</a:t>
            </a:r>
            <a:endParaRPr lang="en-US"/>
          </a:p>
        </p:txBody>
      </p:sp>
      <p:sp>
        <p:nvSpPr>
          <p:cNvPr id="6" name="Slide Number Placeholder 5"/>
          <p:cNvSpPr>
            <a:spLocks noGrp="1"/>
          </p:cNvSpPr>
          <p:nvPr>
            <p:ph type="sldNum" sz="quarter" idx="12"/>
          </p:nvPr>
        </p:nvSpPr>
        <p:spPr/>
        <p:txBody>
          <a:bodyPr/>
          <a:lstStyle/>
          <a:p>
            <a:fld id="{A52D4178-2375-FF44-9D9B-0CD7EEE1664D}" type="slidenum">
              <a:rPr lang="en-US" smtClean="0"/>
              <a:t>‹#›</a:t>
            </a:fld>
            <a:endParaRPr lang="en-US"/>
          </a:p>
        </p:txBody>
      </p:sp>
    </p:spTree>
    <p:extLst>
      <p:ext uri="{BB962C8B-B14F-4D97-AF65-F5344CB8AC3E}">
        <p14:creationId xmlns:p14="http://schemas.microsoft.com/office/powerpoint/2010/main" val="16620268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PyCon 2013</a:t>
            </a:r>
            <a:endParaRPr lang="en-US"/>
          </a:p>
        </p:txBody>
      </p:sp>
      <p:sp>
        <p:nvSpPr>
          <p:cNvPr id="5" name="Footer Placeholder 4"/>
          <p:cNvSpPr>
            <a:spLocks noGrp="1"/>
          </p:cNvSpPr>
          <p:nvPr>
            <p:ph type="ftr" sz="quarter" idx="11"/>
          </p:nvPr>
        </p:nvSpPr>
        <p:spPr/>
        <p:txBody>
          <a:bodyPr/>
          <a:lstStyle/>
          <a:p>
            <a:r>
              <a:rPr lang="en-US" smtClean="0"/>
              <a:t>Rupa Dachere - rupa@codechix.org</a:t>
            </a:r>
            <a:endParaRPr lang="en-US"/>
          </a:p>
        </p:txBody>
      </p:sp>
      <p:sp>
        <p:nvSpPr>
          <p:cNvPr id="6" name="Slide Number Placeholder 5"/>
          <p:cNvSpPr>
            <a:spLocks noGrp="1"/>
          </p:cNvSpPr>
          <p:nvPr>
            <p:ph type="sldNum" sz="quarter" idx="12"/>
          </p:nvPr>
        </p:nvSpPr>
        <p:spPr/>
        <p:txBody>
          <a:bodyPr/>
          <a:lstStyle/>
          <a:p>
            <a:fld id="{A52D4178-2375-FF44-9D9B-0CD7EEE1664D}" type="slidenum">
              <a:rPr lang="en-US" smtClean="0"/>
              <a:t>‹#›</a:t>
            </a:fld>
            <a:endParaRPr lang="en-US"/>
          </a:p>
        </p:txBody>
      </p:sp>
    </p:spTree>
    <p:extLst>
      <p:ext uri="{BB962C8B-B14F-4D97-AF65-F5344CB8AC3E}">
        <p14:creationId xmlns:p14="http://schemas.microsoft.com/office/powerpoint/2010/main" val="637403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t>PyCon 2013</a:t>
            </a:r>
            <a:endParaRPr lang="en-US"/>
          </a:p>
        </p:txBody>
      </p:sp>
      <p:sp>
        <p:nvSpPr>
          <p:cNvPr id="6" name="Footer Placeholder 5"/>
          <p:cNvSpPr>
            <a:spLocks noGrp="1"/>
          </p:cNvSpPr>
          <p:nvPr>
            <p:ph type="ftr" sz="quarter" idx="11"/>
          </p:nvPr>
        </p:nvSpPr>
        <p:spPr/>
        <p:txBody>
          <a:bodyPr/>
          <a:lstStyle/>
          <a:p>
            <a:r>
              <a:rPr lang="en-US" smtClean="0"/>
              <a:t>Rupa Dachere - rupa@codechix.org</a:t>
            </a:r>
            <a:endParaRPr lang="en-US"/>
          </a:p>
        </p:txBody>
      </p:sp>
      <p:sp>
        <p:nvSpPr>
          <p:cNvPr id="7" name="Slide Number Placeholder 6"/>
          <p:cNvSpPr>
            <a:spLocks noGrp="1"/>
          </p:cNvSpPr>
          <p:nvPr>
            <p:ph type="sldNum" sz="quarter" idx="12"/>
          </p:nvPr>
        </p:nvSpPr>
        <p:spPr/>
        <p:txBody>
          <a:bodyPr/>
          <a:lstStyle/>
          <a:p>
            <a:fld id="{A52D4178-2375-FF44-9D9B-0CD7EEE1664D}" type="slidenum">
              <a:rPr lang="en-US" smtClean="0"/>
              <a:t>‹#›</a:t>
            </a:fld>
            <a:endParaRPr lang="en-US"/>
          </a:p>
        </p:txBody>
      </p:sp>
    </p:spTree>
    <p:extLst>
      <p:ext uri="{BB962C8B-B14F-4D97-AF65-F5344CB8AC3E}">
        <p14:creationId xmlns:p14="http://schemas.microsoft.com/office/powerpoint/2010/main" val="401911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t>PyCon 2013</a:t>
            </a:r>
            <a:endParaRPr lang="en-US"/>
          </a:p>
        </p:txBody>
      </p:sp>
      <p:sp>
        <p:nvSpPr>
          <p:cNvPr id="8" name="Footer Placeholder 7"/>
          <p:cNvSpPr>
            <a:spLocks noGrp="1"/>
          </p:cNvSpPr>
          <p:nvPr>
            <p:ph type="ftr" sz="quarter" idx="11"/>
          </p:nvPr>
        </p:nvSpPr>
        <p:spPr/>
        <p:txBody>
          <a:bodyPr/>
          <a:lstStyle/>
          <a:p>
            <a:r>
              <a:rPr lang="en-US" smtClean="0"/>
              <a:t>Rupa Dachere - rupa@codechix.org</a:t>
            </a:r>
            <a:endParaRPr lang="en-US"/>
          </a:p>
        </p:txBody>
      </p:sp>
      <p:sp>
        <p:nvSpPr>
          <p:cNvPr id="9" name="Slide Number Placeholder 8"/>
          <p:cNvSpPr>
            <a:spLocks noGrp="1"/>
          </p:cNvSpPr>
          <p:nvPr>
            <p:ph type="sldNum" sz="quarter" idx="12"/>
          </p:nvPr>
        </p:nvSpPr>
        <p:spPr/>
        <p:txBody>
          <a:bodyPr/>
          <a:lstStyle/>
          <a:p>
            <a:fld id="{A52D4178-2375-FF44-9D9B-0CD7EEE1664D}" type="slidenum">
              <a:rPr lang="en-US" smtClean="0"/>
              <a:t>‹#›</a:t>
            </a:fld>
            <a:endParaRPr lang="en-US"/>
          </a:p>
        </p:txBody>
      </p:sp>
    </p:spTree>
    <p:extLst>
      <p:ext uri="{BB962C8B-B14F-4D97-AF65-F5344CB8AC3E}">
        <p14:creationId xmlns:p14="http://schemas.microsoft.com/office/powerpoint/2010/main" val="1096226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t>PyCon 2013</a:t>
            </a:r>
            <a:endParaRPr lang="en-US"/>
          </a:p>
        </p:txBody>
      </p:sp>
      <p:sp>
        <p:nvSpPr>
          <p:cNvPr id="4" name="Footer Placeholder 3"/>
          <p:cNvSpPr>
            <a:spLocks noGrp="1"/>
          </p:cNvSpPr>
          <p:nvPr>
            <p:ph type="ftr" sz="quarter" idx="11"/>
          </p:nvPr>
        </p:nvSpPr>
        <p:spPr/>
        <p:txBody>
          <a:bodyPr/>
          <a:lstStyle/>
          <a:p>
            <a:r>
              <a:rPr lang="en-US" smtClean="0"/>
              <a:t>Rupa Dachere - rupa@codechix.org</a:t>
            </a:r>
            <a:endParaRPr lang="en-US"/>
          </a:p>
        </p:txBody>
      </p:sp>
      <p:sp>
        <p:nvSpPr>
          <p:cNvPr id="5" name="Slide Number Placeholder 4"/>
          <p:cNvSpPr>
            <a:spLocks noGrp="1"/>
          </p:cNvSpPr>
          <p:nvPr>
            <p:ph type="sldNum" sz="quarter" idx="12"/>
          </p:nvPr>
        </p:nvSpPr>
        <p:spPr/>
        <p:txBody>
          <a:bodyPr/>
          <a:lstStyle/>
          <a:p>
            <a:fld id="{A52D4178-2375-FF44-9D9B-0CD7EEE1664D}" type="slidenum">
              <a:rPr lang="en-US" smtClean="0"/>
              <a:t>‹#›</a:t>
            </a:fld>
            <a:endParaRPr lang="en-US"/>
          </a:p>
        </p:txBody>
      </p:sp>
    </p:spTree>
    <p:extLst>
      <p:ext uri="{BB962C8B-B14F-4D97-AF65-F5344CB8AC3E}">
        <p14:creationId xmlns:p14="http://schemas.microsoft.com/office/powerpoint/2010/main" val="3542060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PyCon 2013</a:t>
            </a:r>
            <a:endParaRPr lang="en-US"/>
          </a:p>
        </p:txBody>
      </p:sp>
      <p:sp>
        <p:nvSpPr>
          <p:cNvPr id="3" name="Footer Placeholder 2"/>
          <p:cNvSpPr>
            <a:spLocks noGrp="1"/>
          </p:cNvSpPr>
          <p:nvPr>
            <p:ph type="ftr" sz="quarter" idx="11"/>
          </p:nvPr>
        </p:nvSpPr>
        <p:spPr/>
        <p:txBody>
          <a:bodyPr/>
          <a:lstStyle/>
          <a:p>
            <a:r>
              <a:rPr lang="en-US" smtClean="0"/>
              <a:t>Rupa Dachere - rupa@codechix.org</a:t>
            </a:r>
            <a:endParaRPr lang="en-US"/>
          </a:p>
        </p:txBody>
      </p:sp>
      <p:sp>
        <p:nvSpPr>
          <p:cNvPr id="4" name="Slide Number Placeholder 3"/>
          <p:cNvSpPr>
            <a:spLocks noGrp="1"/>
          </p:cNvSpPr>
          <p:nvPr>
            <p:ph type="sldNum" sz="quarter" idx="12"/>
          </p:nvPr>
        </p:nvSpPr>
        <p:spPr/>
        <p:txBody>
          <a:bodyPr/>
          <a:lstStyle/>
          <a:p>
            <a:fld id="{A52D4178-2375-FF44-9D9B-0CD7EEE1664D}" type="slidenum">
              <a:rPr lang="en-US" smtClean="0"/>
              <a:t>‹#›</a:t>
            </a:fld>
            <a:endParaRPr lang="en-US"/>
          </a:p>
        </p:txBody>
      </p:sp>
    </p:spTree>
    <p:extLst>
      <p:ext uri="{BB962C8B-B14F-4D97-AF65-F5344CB8AC3E}">
        <p14:creationId xmlns:p14="http://schemas.microsoft.com/office/powerpoint/2010/main" val="17695760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PyCon 2013</a:t>
            </a:r>
            <a:endParaRPr lang="en-US"/>
          </a:p>
        </p:txBody>
      </p:sp>
      <p:sp>
        <p:nvSpPr>
          <p:cNvPr id="6" name="Footer Placeholder 5"/>
          <p:cNvSpPr>
            <a:spLocks noGrp="1"/>
          </p:cNvSpPr>
          <p:nvPr>
            <p:ph type="ftr" sz="quarter" idx="11"/>
          </p:nvPr>
        </p:nvSpPr>
        <p:spPr/>
        <p:txBody>
          <a:bodyPr/>
          <a:lstStyle/>
          <a:p>
            <a:r>
              <a:rPr lang="en-US" smtClean="0"/>
              <a:t>Rupa Dachere - rupa@codechix.org</a:t>
            </a:r>
            <a:endParaRPr lang="en-US"/>
          </a:p>
        </p:txBody>
      </p:sp>
      <p:sp>
        <p:nvSpPr>
          <p:cNvPr id="7" name="Slide Number Placeholder 6"/>
          <p:cNvSpPr>
            <a:spLocks noGrp="1"/>
          </p:cNvSpPr>
          <p:nvPr>
            <p:ph type="sldNum" sz="quarter" idx="12"/>
          </p:nvPr>
        </p:nvSpPr>
        <p:spPr/>
        <p:txBody>
          <a:bodyPr/>
          <a:lstStyle/>
          <a:p>
            <a:fld id="{A52D4178-2375-FF44-9D9B-0CD7EEE1664D}" type="slidenum">
              <a:rPr lang="en-US" smtClean="0"/>
              <a:t>‹#›</a:t>
            </a:fld>
            <a:endParaRPr lang="en-US"/>
          </a:p>
        </p:txBody>
      </p:sp>
    </p:spTree>
    <p:extLst>
      <p:ext uri="{BB962C8B-B14F-4D97-AF65-F5344CB8AC3E}">
        <p14:creationId xmlns:p14="http://schemas.microsoft.com/office/powerpoint/2010/main" val="38880191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PyCon 2013</a:t>
            </a:r>
            <a:endParaRPr lang="en-US"/>
          </a:p>
        </p:txBody>
      </p:sp>
      <p:sp>
        <p:nvSpPr>
          <p:cNvPr id="6" name="Footer Placeholder 5"/>
          <p:cNvSpPr>
            <a:spLocks noGrp="1"/>
          </p:cNvSpPr>
          <p:nvPr>
            <p:ph type="ftr" sz="quarter" idx="11"/>
          </p:nvPr>
        </p:nvSpPr>
        <p:spPr/>
        <p:txBody>
          <a:bodyPr/>
          <a:lstStyle/>
          <a:p>
            <a:r>
              <a:rPr lang="en-US" smtClean="0"/>
              <a:t>Rupa Dachere - rupa@codechix.org</a:t>
            </a:r>
            <a:endParaRPr lang="en-US"/>
          </a:p>
        </p:txBody>
      </p:sp>
      <p:sp>
        <p:nvSpPr>
          <p:cNvPr id="7" name="Slide Number Placeholder 6"/>
          <p:cNvSpPr>
            <a:spLocks noGrp="1"/>
          </p:cNvSpPr>
          <p:nvPr>
            <p:ph type="sldNum" sz="quarter" idx="12"/>
          </p:nvPr>
        </p:nvSpPr>
        <p:spPr/>
        <p:txBody>
          <a:bodyPr/>
          <a:lstStyle/>
          <a:p>
            <a:fld id="{A52D4178-2375-FF44-9D9B-0CD7EEE1664D}" type="slidenum">
              <a:rPr lang="en-US" smtClean="0"/>
              <a:t>‹#›</a:t>
            </a:fld>
            <a:endParaRPr lang="en-US"/>
          </a:p>
        </p:txBody>
      </p:sp>
    </p:spTree>
    <p:extLst>
      <p:ext uri="{BB962C8B-B14F-4D97-AF65-F5344CB8AC3E}">
        <p14:creationId xmlns:p14="http://schemas.microsoft.com/office/powerpoint/2010/main" val="128706775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PyCon 2013</a:t>
            </a: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Rupa Dachere - rupa@codechix.org</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2D4178-2375-FF44-9D9B-0CD7EEE1664D}" type="slidenum">
              <a:rPr lang="en-US" smtClean="0"/>
              <a:t>‹#›</a:t>
            </a:fld>
            <a:endParaRPr lang="en-US"/>
          </a:p>
        </p:txBody>
      </p:sp>
    </p:spTree>
    <p:extLst>
      <p:ext uri="{BB962C8B-B14F-4D97-AF65-F5344CB8AC3E}">
        <p14:creationId xmlns:p14="http://schemas.microsoft.com/office/powerpoint/2010/main" val="22827965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9.xml.rels><?xml version="1.0" encoding="UTF-8" standalone="yes"?>
<Relationships xmlns="http://schemas.openxmlformats.org/package/2006/relationships"><Relationship Id="rId3" Type="http://schemas.openxmlformats.org/officeDocument/2006/relationships/hyperlink" Target="http://www.sparkfun.com" TargetMode="External"/><Relationship Id="rId4" Type="http://schemas.openxmlformats.org/officeDocument/2006/relationships/hyperlink" Target="http://www.arduino.cc" TargetMode="External"/><Relationship Id="rId5" Type="http://schemas.openxmlformats.org/officeDocument/2006/relationships/hyperlink" Target="http://www.raspberrypi.org" TargetMode="External"/><Relationship Id="rId6" Type="http://schemas.openxmlformats.org/officeDocument/2006/relationships/hyperlink" Target="http://www.shallowsky.com/arduino" TargetMode="External"/><Relationship Id="rId1" Type="http://schemas.openxmlformats.org/officeDocument/2006/relationships/slideLayout" Target="../slideLayouts/slideLayout2.xml"/><Relationship Id="rId2" Type="http://schemas.openxmlformats.org/officeDocument/2006/relationships/hyperlink" Target="http://www.adafruit.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mailto:rupa@codechix.or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code.google.com/p/arduino-new-ping/wiki/Simple_NewPing_Exampl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6" Type="http://schemas.openxmlformats.org/officeDocument/2006/relationships/image" Target="../media/image5.jpeg"/><Relationship Id="rId7"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Who’s There – Home Automation with </a:t>
            </a:r>
            <a:r>
              <a:rPr lang="en-US" dirty="0" err="1" smtClean="0"/>
              <a:t>Arduino</a:t>
            </a:r>
            <a:r>
              <a:rPr lang="en-US" dirty="0" smtClean="0"/>
              <a:t>/</a:t>
            </a:r>
            <a:r>
              <a:rPr lang="en-US" dirty="0" err="1" smtClean="0"/>
              <a:t>RaspberryPi</a:t>
            </a:r>
            <a:endParaRPr lang="en-US" dirty="0"/>
          </a:p>
        </p:txBody>
      </p:sp>
      <p:sp>
        <p:nvSpPr>
          <p:cNvPr id="3" name="Subtitle 2"/>
          <p:cNvSpPr>
            <a:spLocks noGrp="1"/>
          </p:cNvSpPr>
          <p:nvPr>
            <p:ph type="subTitle" idx="1"/>
          </p:nvPr>
        </p:nvSpPr>
        <p:spPr/>
        <p:txBody>
          <a:bodyPr>
            <a:normAutofit/>
          </a:bodyPr>
          <a:lstStyle/>
          <a:p>
            <a:endParaRPr lang="en-US" dirty="0" smtClean="0"/>
          </a:p>
          <a:p>
            <a:r>
              <a:rPr lang="en-US" dirty="0" smtClean="0"/>
              <a:t>Rupa Dachere</a:t>
            </a:r>
          </a:p>
          <a:p>
            <a:r>
              <a:rPr lang="en-US" sz="2000" dirty="0" err="1" smtClean="0"/>
              <a:t>rupa@codechix.org</a:t>
            </a:r>
            <a:endParaRPr lang="en-US" sz="2000" dirty="0"/>
          </a:p>
        </p:txBody>
      </p:sp>
    </p:spTree>
    <p:extLst>
      <p:ext uri="{BB962C8B-B14F-4D97-AF65-F5344CB8AC3E}">
        <p14:creationId xmlns:p14="http://schemas.microsoft.com/office/powerpoint/2010/main" val="190114708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47662"/>
          </a:xfrm>
        </p:spPr>
        <p:txBody>
          <a:bodyPr>
            <a:normAutofit fontScale="90000"/>
          </a:bodyPr>
          <a:lstStyle/>
          <a:p>
            <a:r>
              <a:rPr lang="en-US" dirty="0" smtClean="0"/>
              <a:t> </a:t>
            </a:r>
            <a:endParaRPr lang="en-US" dirty="0"/>
          </a:p>
        </p:txBody>
      </p:sp>
      <p:sp>
        <p:nvSpPr>
          <p:cNvPr id="4" name="Date Placeholder 3"/>
          <p:cNvSpPr>
            <a:spLocks noGrp="1"/>
          </p:cNvSpPr>
          <p:nvPr>
            <p:ph type="dt" sz="half" idx="10"/>
          </p:nvPr>
        </p:nvSpPr>
        <p:spPr/>
        <p:txBody>
          <a:bodyPr/>
          <a:lstStyle/>
          <a:p>
            <a:r>
              <a:rPr lang="en-US" smtClean="0"/>
              <a:t>PyCon 2013</a:t>
            </a:r>
            <a:endParaRPr lang="en-US"/>
          </a:p>
        </p:txBody>
      </p:sp>
      <p:sp>
        <p:nvSpPr>
          <p:cNvPr id="5" name="Footer Placeholder 4"/>
          <p:cNvSpPr>
            <a:spLocks noGrp="1"/>
          </p:cNvSpPr>
          <p:nvPr>
            <p:ph type="ftr" sz="quarter" idx="11"/>
          </p:nvPr>
        </p:nvSpPr>
        <p:spPr/>
        <p:txBody>
          <a:bodyPr/>
          <a:lstStyle/>
          <a:p>
            <a:r>
              <a:rPr lang="en-US" smtClean="0"/>
              <a:t>Rupa Dachere - rupa@codechix.org</a:t>
            </a:r>
            <a:endParaRPr lang="en-US"/>
          </a:p>
        </p:txBody>
      </p:sp>
      <p:sp>
        <p:nvSpPr>
          <p:cNvPr id="6" name="Slide Number Placeholder 5"/>
          <p:cNvSpPr>
            <a:spLocks noGrp="1"/>
          </p:cNvSpPr>
          <p:nvPr>
            <p:ph type="sldNum" sz="quarter" idx="12"/>
          </p:nvPr>
        </p:nvSpPr>
        <p:spPr/>
        <p:txBody>
          <a:bodyPr/>
          <a:lstStyle/>
          <a:p>
            <a:fld id="{A52D4178-2375-FF44-9D9B-0CD7EEE1664D}" type="slidenum">
              <a:rPr lang="en-US" smtClean="0"/>
              <a:t>10</a:t>
            </a:fld>
            <a:endParaRPr lang="en-US"/>
          </a:p>
        </p:txBody>
      </p:sp>
      <p:pic>
        <p:nvPicPr>
          <p:cNvPr id="9" name="Content Placeholder 8" descr="IMG_2063.JPG"/>
          <p:cNvPicPr>
            <a:picLocks noGrp="1" noChangeAspect="1"/>
          </p:cNvPicPr>
          <p:nvPr>
            <p:ph idx="1"/>
          </p:nvPr>
        </p:nvPicPr>
        <p:blipFill>
          <a:blip r:embed="rId2">
            <a:extLst>
              <a:ext uri="{28A0092B-C50C-407E-A947-70E740481C1C}">
                <a14:useLocalDpi xmlns:a14="http://schemas.microsoft.com/office/drawing/2010/main" val="0"/>
              </a:ext>
            </a:extLst>
          </a:blip>
          <a:srcRect t="13336" b="13336"/>
          <a:stretch>
            <a:fillRect/>
          </a:stretch>
        </p:blipFill>
        <p:spPr>
          <a:xfrm>
            <a:off x="457200" y="939800"/>
            <a:ext cx="8229600" cy="4525963"/>
          </a:xfrm>
        </p:spPr>
      </p:pic>
    </p:spTree>
    <p:extLst>
      <p:ext uri="{BB962C8B-B14F-4D97-AF65-F5344CB8AC3E}">
        <p14:creationId xmlns:p14="http://schemas.microsoft.com/office/powerpoint/2010/main" val="361432405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err="1" smtClean="0"/>
              <a:t>RaspberryP</a:t>
            </a:r>
            <a:r>
              <a:rPr lang="en-US" u="sng" dirty="0" err="1" smtClean="0"/>
              <a:t>i</a:t>
            </a:r>
            <a:r>
              <a:rPr lang="en-US" u="sng" dirty="0" smtClean="0"/>
              <a:t>     </a:t>
            </a:r>
            <a:r>
              <a:rPr lang="en-US" u="sng" dirty="0" err="1"/>
              <a:t>v</a:t>
            </a:r>
            <a:r>
              <a:rPr lang="en-US" u="sng" dirty="0" err="1" smtClean="0"/>
              <a:t>s</a:t>
            </a:r>
            <a:r>
              <a:rPr lang="en-US" u="sng" dirty="0" smtClean="0"/>
              <a:t>     </a:t>
            </a:r>
            <a:r>
              <a:rPr lang="en-US" u="sng" dirty="0" err="1" smtClean="0"/>
              <a:t>A</a:t>
            </a:r>
            <a:r>
              <a:rPr lang="en-US" u="sng" dirty="0" err="1" smtClean="0"/>
              <a:t>rduino</a:t>
            </a:r>
            <a:endParaRPr lang="en-US" u="sng"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79042915"/>
              </p:ext>
            </p:extLst>
          </p:nvPr>
        </p:nvGraphicFramePr>
        <p:xfrm>
          <a:off x="457200" y="1449846"/>
          <a:ext cx="8229600" cy="5313679"/>
        </p:xfrm>
        <a:graphic>
          <a:graphicData uri="http://schemas.openxmlformats.org/drawingml/2006/table">
            <a:tbl>
              <a:tblPr firstRow="1" bandRow="1">
                <a:tableStyleId>{5C22544A-7EE6-4342-B048-85BDC9FD1C3A}</a:tableStyleId>
              </a:tblPr>
              <a:tblGrid>
                <a:gridCol w="4114800"/>
                <a:gridCol w="4114800"/>
              </a:tblGrid>
              <a:tr h="370840">
                <a:tc>
                  <a:txBody>
                    <a:bodyPr/>
                    <a:lstStyle/>
                    <a:p>
                      <a:pPr algn="ctr"/>
                      <a:r>
                        <a:rPr lang="en-US" dirty="0" err="1" smtClean="0"/>
                        <a:t>RaspberryPi</a:t>
                      </a:r>
                      <a:endParaRPr lang="en-US" dirty="0"/>
                    </a:p>
                  </a:txBody>
                  <a:tcPr/>
                </a:tc>
                <a:tc>
                  <a:txBody>
                    <a:bodyPr/>
                    <a:lstStyle/>
                    <a:p>
                      <a:pPr algn="ctr"/>
                      <a:r>
                        <a:rPr lang="en-US" dirty="0" err="1" smtClean="0"/>
                        <a:t>Arduino</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Runs a full fledged Linux OS – full stack</a:t>
                      </a:r>
                    </a:p>
                    <a:p>
                      <a:endParaRPr lang="en-US" dirty="0"/>
                    </a:p>
                  </a:txBody>
                  <a:tcPr/>
                </a:tc>
                <a:tc>
                  <a:txBody>
                    <a:bodyPr/>
                    <a:lstStyle/>
                    <a:p>
                      <a:r>
                        <a:rPr lang="en-US" dirty="0" smtClean="0"/>
                        <a:t>Small “sketches” written</a:t>
                      </a:r>
                      <a:r>
                        <a:rPr lang="en-US" baseline="0" dirty="0" smtClean="0"/>
                        <a:t> in C-like language, can also use C++, limited memory</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l-PL" dirty="0" smtClean="0"/>
                        <a:t>700Mhz micro-</a:t>
                      </a:r>
                      <a:r>
                        <a:rPr lang="pl-PL" dirty="0" err="1" smtClean="0"/>
                        <a:t>processor</a:t>
                      </a:r>
                      <a:r>
                        <a:rPr lang="pl-PL" dirty="0" smtClean="0"/>
                        <a:t> with 512MB of RAM</a:t>
                      </a:r>
                    </a:p>
                    <a:p>
                      <a:r>
                        <a:rPr lang="en-US" dirty="0" smtClean="0"/>
                        <a:t>(Microprocessor</a:t>
                      </a:r>
                      <a:r>
                        <a:rPr lang="en-US" baseline="0" dirty="0" smtClean="0"/>
                        <a:t> – can run different lingos – python, </a:t>
                      </a:r>
                      <a:r>
                        <a:rPr lang="en-US" baseline="0" dirty="0" err="1" smtClean="0"/>
                        <a:t>c++</a:t>
                      </a:r>
                      <a:r>
                        <a:rPr lang="en-US" baseline="0" dirty="0" smtClean="0"/>
                        <a:t>, java)</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l-PL" dirty="0" smtClean="0"/>
                        <a:t>16Mhz micro-</a:t>
                      </a:r>
                      <a:r>
                        <a:rPr lang="pl-PL" dirty="0" err="1" smtClean="0"/>
                        <a:t>controller</a:t>
                      </a:r>
                      <a:r>
                        <a:rPr lang="pl-PL" dirty="0" smtClean="0"/>
                        <a:t> with 32KB of Flash </a:t>
                      </a:r>
                      <a:r>
                        <a:rPr lang="pl-PL" dirty="0" err="1" smtClean="0"/>
                        <a:t>memory</a:t>
                      </a:r>
                      <a:endParaRPr lang="pl-PL"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pl-PL" dirty="0" smtClean="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Ethernet &amp;</a:t>
                      </a:r>
                      <a:r>
                        <a:rPr lang="en-US" baseline="0" dirty="0" smtClean="0"/>
                        <a:t> SD card support</a:t>
                      </a:r>
                      <a:endParaRPr lang="en-US"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Neither</a:t>
                      </a:r>
                    </a:p>
                    <a:p>
                      <a:endParaRPr lang="en-US" dirty="0"/>
                    </a:p>
                  </a:txBody>
                  <a:tcPr/>
                </a:tc>
              </a:tr>
              <a:tr h="370840">
                <a:tc>
                  <a:txBody>
                    <a:bodyPr/>
                    <a:lstStyle/>
                    <a:p>
                      <a:r>
                        <a:rPr lang="en-US" dirty="0" smtClean="0"/>
                        <a:t>Doesn’t support Analog I/O</a:t>
                      </a:r>
                      <a:endParaRPr lang="en-US" dirty="0"/>
                    </a:p>
                  </a:txBody>
                  <a:tcPr/>
                </a:tc>
                <a:tc>
                  <a:txBody>
                    <a:bodyPr/>
                    <a:lstStyle/>
                    <a:p>
                      <a:r>
                        <a:rPr lang="en-US" dirty="0" smtClean="0"/>
                        <a:t>Supports Analog I/O</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Not as many pins for IO as the </a:t>
                      </a:r>
                      <a:r>
                        <a:rPr lang="en-US" dirty="0" err="1" smtClean="0"/>
                        <a:t>Arduino</a:t>
                      </a:r>
                      <a:endParaRPr lang="en-US" dirty="0" smtClean="0"/>
                    </a:p>
                    <a:p>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l-PL" dirty="0" smtClean="0"/>
                        <a:t>Many </a:t>
                      </a:r>
                      <a:r>
                        <a:rPr lang="pl-PL" dirty="0" err="1" smtClean="0"/>
                        <a:t>PINs</a:t>
                      </a:r>
                      <a:r>
                        <a:rPr lang="pl-PL" dirty="0" smtClean="0"/>
                        <a:t> </a:t>
                      </a:r>
                      <a:r>
                        <a:rPr lang="pl-PL" dirty="0" err="1" smtClean="0"/>
                        <a:t>available</a:t>
                      </a:r>
                      <a:r>
                        <a:rPr lang="pl-PL" baseline="0" dirty="0" smtClean="0"/>
                        <a:t> – </a:t>
                      </a:r>
                      <a:r>
                        <a:rPr lang="pl-PL" baseline="0" dirty="0" err="1" smtClean="0"/>
                        <a:t>easy</a:t>
                      </a:r>
                      <a:r>
                        <a:rPr lang="pl-PL" baseline="0" dirty="0" smtClean="0"/>
                        <a:t> to </a:t>
                      </a:r>
                      <a:r>
                        <a:rPr lang="pl-PL" baseline="0" dirty="0" err="1" smtClean="0"/>
                        <a:t>reach</a:t>
                      </a:r>
                      <a:endParaRPr lang="pl-PL"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Writing to the pins for time essential applications in Python can lead to inaccuracies</a:t>
                      </a:r>
                    </a:p>
                    <a:p>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l-PL" dirty="0" err="1" smtClean="0"/>
                        <a:t>Is</a:t>
                      </a:r>
                      <a:r>
                        <a:rPr lang="pl-PL" dirty="0" smtClean="0"/>
                        <a:t> </a:t>
                      </a:r>
                      <a:r>
                        <a:rPr lang="pl-PL" dirty="0" err="1" smtClean="0"/>
                        <a:t>accurate</a:t>
                      </a:r>
                      <a:r>
                        <a:rPr lang="pl-PL" dirty="0" smtClean="0"/>
                        <a:t> with </a:t>
                      </a:r>
                      <a:r>
                        <a:rPr lang="pl-PL" dirty="0" err="1" smtClean="0"/>
                        <a:t>time</a:t>
                      </a:r>
                      <a:r>
                        <a:rPr lang="pl-PL" dirty="0" smtClean="0"/>
                        <a:t> </a:t>
                      </a:r>
                      <a:r>
                        <a:rPr lang="pl-PL" dirty="0" err="1" smtClean="0"/>
                        <a:t>sensitive</a:t>
                      </a:r>
                      <a:r>
                        <a:rPr lang="pl-PL" dirty="0" smtClean="0"/>
                        <a:t> </a:t>
                      </a:r>
                      <a:r>
                        <a:rPr lang="pl-PL" dirty="0" err="1" smtClean="0"/>
                        <a:t>applications</a:t>
                      </a:r>
                      <a:endParaRPr lang="pl-PL" dirty="0" smtClean="0"/>
                    </a:p>
                    <a:p>
                      <a:endParaRPr lang="en-US" dirty="0"/>
                    </a:p>
                  </a:txBody>
                  <a:tcPr/>
                </a:tc>
              </a:tr>
            </a:tbl>
          </a:graphicData>
        </a:graphic>
      </p:graphicFrame>
      <p:sp>
        <p:nvSpPr>
          <p:cNvPr id="6" name="Footer Placeholder 5"/>
          <p:cNvSpPr>
            <a:spLocks noGrp="1"/>
          </p:cNvSpPr>
          <p:nvPr>
            <p:ph type="ftr" sz="quarter" idx="11"/>
          </p:nvPr>
        </p:nvSpPr>
        <p:spPr/>
        <p:txBody>
          <a:bodyPr/>
          <a:lstStyle/>
          <a:p>
            <a:r>
              <a:rPr lang="en-US" smtClean="0"/>
              <a:t>Rupa Dachere - rupa@codechix.org</a:t>
            </a:r>
            <a:endParaRPr lang="en-US"/>
          </a:p>
        </p:txBody>
      </p:sp>
      <p:sp>
        <p:nvSpPr>
          <p:cNvPr id="7" name="Slide Number Placeholder 6"/>
          <p:cNvSpPr>
            <a:spLocks noGrp="1"/>
          </p:cNvSpPr>
          <p:nvPr>
            <p:ph type="sldNum" sz="quarter" idx="12"/>
          </p:nvPr>
        </p:nvSpPr>
        <p:spPr/>
        <p:txBody>
          <a:bodyPr/>
          <a:lstStyle/>
          <a:p>
            <a:fld id="{A52D4178-2375-FF44-9D9B-0CD7EEE1664D}" type="slidenum">
              <a:rPr lang="en-US" smtClean="0"/>
              <a:t>11</a:t>
            </a:fld>
            <a:endParaRPr lang="en-US"/>
          </a:p>
        </p:txBody>
      </p:sp>
      <p:sp>
        <p:nvSpPr>
          <p:cNvPr id="8" name="Date Placeholder 7"/>
          <p:cNvSpPr>
            <a:spLocks noGrp="1"/>
          </p:cNvSpPr>
          <p:nvPr>
            <p:ph type="dt" sz="half" idx="10"/>
          </p:nvPr>
        </p:nvSpPr>
        <p:spPr/>
        <p:txBody>
          <a:bodyPr/>
          <a:lstStyle/>
          <a:p>
            <a:r>
              <a:rPr lang="en-US" smtClean="0"/>
              <a:t>PyCon 2013</a:t>
            </a:r>
            <a:endParaRPr lang="en-US"/>
          </a:p>
        </p:txBody>
      </p:sp>
    </p:spTree>
    <p:extLst>
      <p:ext uri="{BB962C8B-B14F-4D97-AF65-F5344CB8AC3E}">
        <p14:creationId xmlns:p14="http://schemas.microsoft.com/office/powerpoint/2010/main" val="127705872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Software I wrote</a:t>
            </a:r>
            <a:endParaRPr lang="en-US" u="sng" dirty="0"/>
          </a:p>
        </p:txBody>
      </p:sp>
      <p:sp>
        <p:nvSpPr>
          <p:cNvPr id="3" name="Content Placeholder 2"/>
          <p:cNvSpPr>
            <a:spLocks noGrp="1"/>
          </p:cNvSpPr>
          <p:nvPr>
            <p:ph idx="1"/>
          </p:nvPr>
        </p:nvSpPr>
        <p:spPr/>
        <p:txBody>
          <a:bodyPr>
            <a:normAutofit fontScale="92500"/>
          </a:bodyPr>
          <a:lstStyle/>
          <a:p>
            <a:r>
              <a:rPr lang="en-US" dirty="0" err="1" smtClean="0"/>
              <a:t>Arduino</a:t>
            </a:r>
            <a:r>
              <a:rPr lang="en-US" dirty="0" smtClean="0"/>
              <a:t> Sketch to read output from sensor</a:t>
            </a:r>
          </a:p>
          <a:p>
            <a:r>
              <a:rPr lang="en-US" dirty="0" err="1" smtClean="0"/>
              <a:t>RaspberryPi</a:t>
            </a:r>
            <a:r>
              <a:rPr lang="en-US" dirty="0" smtClean="0"/>
              <a:t> </a:t>
            </a:r>
            <a:r>
              <a:rPr lang="en-US" dirty="0" smtClean="0"/>
              <a:t>python code </a:t>
            </a:r>
            <a:r>
              <a:rPr lang="en-US" dirty="0" smtClean="0"/>
              <a:t>– 2 scripts</a:t>
            </a:r>
          </a:p>
          <a:p>
            <a:pPr lvl="1"/>
            <a:r>
              <a:rPr lang="en-US" dirty="0" err="1" smtClean="0"/>
              <a:t>Recognizer.py</a:t>
            </a:r>
            <a:endParaRPr lang="en-US" dirty="0" smtClean="0"/>
          </a:p>
          <a:p>
            <a:pPr lvl="2"/>
            <a:r>
              <a:rPr lang="en-US" dirty="0"/>
              <a:t>R</a:t>
            </a:r>
            <a:r>
              <a:rPr lang="en-US" dirty="0" smtClean="0"/>
              <a:t>ead sensor output from </a:t>
            </a:r>
            <a:r>
              <a:rPr lang="en-US" dirty="0" err="1" smtClean="0"/>
              <a:t>Arduino</a:t>
            </a:r>
            <a:r>
              <a:rPr lang="en-US" dirty="0" smtClean="0"/>
              <a:t> (one thread)</a:t>
            </a:r>
          </a:p>
          <a:p>
            <a:pPr lvl="2"/>
            <a:r>
              <a:rPr lang="en-US" dirty="0" smtClean="0"/>
              <a:t>Detect Object</a:t>
            </a:r>
          </a:p>
          <a:p>
            <a:pPr lvl="2"/>
            <a:r>
              <a:rPr lang="en-US" dirty="0" smtClean="0"/>
              <a:t>Take photo by sending message to webcam (</a:t>
            </a:r>
            <a:r>
              <a:rPr lang="en-US" dirty="0" err="1" smtClean="0"/>
              <a:t>fsbwebcam</a:t>
            </a:r>
            <a:r>
              <a:rPr lang="en-US" dirty="0" smtClean="0"/>
              <a:t>)</a:t>
            </a:r>
          </a:p>
          <a:p>
            <a:pPr lvl="2"/>
            <a:r>
              <a:rPr lang="en-US" dirty="0" smtClean="0"/>
              <a:t>Upload the photo to a site (</a:t>
            </a:r>
            <a:r>
              <a:rPr lang="en-US" dirty="0" err="1" smtClean="0"/>
              <a:t>GitHub</a:t>
            </a:r>
            <a:r>
              <a:rPr lang="en-US" dirty="0" smtClean="0"/>
              <a:t>)</a:t>
            </a:r>
          </a:p>
          <a:p>
            <a:pPr lvl="2"/>
            <a:r>
              <a:rPr lang="en-US" dirty="0" smtClean="0"/>
              <a:t>Call </a:t>
            </a:r>
            <a:r>
              <a:rPr lang="en-US" dirty="0" err="1" smtClean="0"/>
              <a:t>send_sms.py</a:t>
            </a:r>
            <a:r>
              <a:rPr lang="en-US" dirty="0" smtClean="0"/>
              <a:t> with URL to photo</a:t>
            </a:r>
            <a:endParaRPr lang="en-US" dirty="0" smtClean="0"/>
          </a:p>
          <a:p>
            <a:pPr lvl="1"/>
            <a:r>
              <a:rPr lang="en-US" dirty="0" err="1" smtClean="0"/>
              <a:t>Send_sms.py</a:t>
            </a:r>
            <a:endParaRPr lang="en-US" dirty="0" smtClean="0"/>
          </a:p>
          <a:p>
            <a:pPr lvl="2"/>
            <a:r>
              <a:rPr lang="en-US" dirty="0" smtClean="0"/>
              <a:t>Use </a:t>
            </a:r>
            <a:r>
              <a:rPr lang="en-US" dirty="0" err="1" smtClean="0"/>
              <a:t>Twilio</a:t>
            </a:r>
            <a:r>
              <a:rPr lang="en-US" dirty="0" smtClean="0"/>
              <a:t> to send URL to photo as an SMS/Text </a:t>
            </a:r>
            <a:r>
              <a:rPr lang="en-US" dirty="0" err="1" smtClean="0"/>
              <a:t>msg</a:t>
            </a:r>
            <a:endParaRPr lang="en-US" dirty="0" smtClean="0"/>
          </a:p>
        </p:txBody>
      </p:sp>
      <p:sp>
        <p:nvSpPr>
          <p:cNvPr id="4" name="Footer Placeholder 3"/>
          <p:cNvSpPr>
            <a:spLocks noGrp="1"/>
          </p:cNvSpPr>
          <p:nvPr>
            <p:ph type="ftr" sz="quarter" idx="11"/>
          </p:nvPr>
        </p:nvSpPr>
        <p:spPr/>
        <p:txBody>
          <a:bodyPr/>
          <a:lstStyle/>
          <a:p>
            <a:r>
              <a:rPr lang="en-US" smtClean="0"/>
              <a:t>Rupa Dachere - rupa@codechix.org</a:t>
            </a:r>
            <a:endParaRPr lang="en-US"/>
          </a:p>
        </p:txBody>
      </p:sp>
      <p:sp>
        <p:nvSpPr>
          <p:cNvPr id="5" name="Slide Number Placeholder 4"/>
          <p:cNvSpPr>
            <a:spLocks noGrp="1"/>
          </p:cNvSpPr>
          <p:nvPr>
            <p:ph type="sldNum" sz="quarter" idx="12"/>
          </p:nvPr>
        </p:nvSpPr>
        <p:spPr/>
        <p:txBody>
          <a:bodyPr/>
          <a:lstStyle/>
          <a:p>
            <a:fld id="{A52D4178-2375-FF44-9D9B-0CD7EEE1664D}" type="slidenum">
              <a:rPr lang="en-US" smtClean="0"/>
              <a:t>12</a:t>
            </a:fld>
            <a:endParaRPr lang="en-US"/>
          </a:p>
        </p:txBody>
      </p:sp>
      <p:sp>
        <p:nvSpPr>
          <p:cNvPr id="6" name="Date Placeholder 5"/>
          <p:cNvSpPr>
            <a:spLocks noGrp="1"/>
          </p:cNvSpPr>
          <p:nvPr>
            <p:ph type="dt" sz="half" idx="10"/>
          </p:nvPr>
        </p:nvSpPr>
        <p:spPr/>
        <p:txBody>
          <a:bodyPr/>
          <a:lstStyle/>
          <a:p>
            <a:r>
              <a:rPr lang="en-US" smtClean="0"/>
              <a:t>PyCon 2013</a:t>
            </a:r>
            <a:endParaRPr lang="en-US"/>
          </a:p>
        </p:txBody>
      </p:sp>
    </p:spTree>
    <p:extLst>
      <p:ext uri="{BB962C8B-B14F-4D97-AF65-F5344CB8AC3E}">
        <p14:creationId xmlns:p14="http://schemas.microsoft.com/office/powerpoint/2010/main" val="142243260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Proximity Sensor</a:t>
            </a:r>
            <a:endParaRPr lang="en-US" u="sng" dirty="0"/>
          </a:p>
        </p:txBody>
      </p:sp>
      <p:sp>
        <p:nvSpPr>
          <p:cNvPr id="3" name="Content Placeholder 2"/>
          <p:cNvSpPr>
            <a:spLocks noGrp="1"/>
          </p:cNvSpPr>
          <p:nvPr>
            <p:ph idx="1"/>
          </p:nvPr>
        </p:nvSpPr>
        <p:spPr/>
        <p:txBody>
          <a:bodyPr/>
          <a:lstStyle/>
          <a:p>
            <a:r>
              <a:rPr lang="en-US" dirty="0" smtClean="0"/>
              <a:t>HC-SR04</a:t>
            </a:r>
          </a:p>
          <a:p>
            <a:endParaRPr lang="en-US" dirty="0"/>
          </a:p>
        </p:txBody>
      </p:sp>
      <p:sp>
        <p:nvSpPr>
          <p:cNvPr id="4" name="Date Placeholder 3"/>
          <p:cNvSpPr>
            <a:spLocks noGrp="1"/>
          </p:cNvSpPr>
          <p:nvPr>
            <p:ph type="dt" sz="half" idx="10"/>
          </p:nvPr>
        </p:nvSpPr>
        <p:spPr/>
        <p:txBody>
          <a:bodyPr/>
          <a:lstStyle/>
          <a:p>
            <a:r>
              <a:rPr lang="en-US" smtClean="0"/>
              <a:t>PyCon 2013</a:t>
            </a:r>
            <a:endParaRPr lang="en-US"/>
          </a:p>
        </p:txBody>
      </p:sp>
      <p:sp>
        <p:nvSpPr>
          <p:cNvPr id="5" name="Footer Placeholder 4"/>
          <p:cNvSpPr>
            <a:spLocks noGrp="1"/>
          </p:cNvSpPr>
          <p:nvPr>
            <p:ph type="ftr" sz="quarter" idx="11"/>
          </p:nvPr>
        </p:nvSpPr>
        <p:spPr/>
        <p:txBody>
          <a:bodyPr/>
          <a:lstStyle/>
          <a:p>
            <a:r>
              <a:rPr lang="en-US" smtClean="0"/>
              <a:t>Rupa Dachere - rupa@codechix.org</a:t>
            </a:r>
            <a:endParaRPr lang="en-US"/>
          </a:p>
        </p:txBody>
      </p:sp>
      <p:sp>
        <p:nvSpPr>
          <p:cNvPr id="6" name="Slide Number Placeholder 5"/>
          <p:cNvSpPr>
            <a:spLocks noGrp="1"/>
          </p:cNvSpPr>
          <p:nvPr>
            <p:ph type="sldNum" sz="quarter" idx="12"/>
          </p:nvPr>
        </p:nvSpPr>
        <p:spPr/>
        <p:txBody>
          <a:bodyPr/>
          <a:lstStyle/>
          <a:p>
            <a:fld id="{A52D4178-2375-FF44-9D9B-0CD7EEE1664D}" type="slidenum">
              <a:rPr lang="en-US" smtClean="0"/>
              <a:t>13</a:t>
            </a:fld>
            <a:endParaRPr lang="en-US"/>
          </a:p>
        </p:txBody>
      </p:sp>
      <p:pic>
        <p:nvPicPr>
          <p:cNvPr id="7" name="Picture 6" descr="prox-senso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0968" y="2185768"/>
            <a:ext cx="6392898" cy="4041839"/>
          </a:xfrm>
          <a:prstGeom prst="rect">
            <a:avLst/>
          </a:prstGeom>
        </p:spPr>
      </p:pic>
    </p:spTree>
    <p:extLst>
      <p:ext uri="{BB962C8B-B14F-4D97-AF65-F5344CB8AC3E}">
        <p14:creationId xmlns:p14="http://schemas.microsoft.com/office/powerpoint/2010/main" val="367439268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err="1" smtClean="0"/>
              <a:t>Arduino</a:t>
            </a:r>
            <a:r>
              <a:rPr lang="en-US" u="sng" dirty="0" smtClean="0"/>
              <a:t> – Uno R3</a:t>
            </a:r>
            <a:endParaRPr lang="en-US" u="sng" dirty="0"/>
          </a:p>
        </p:txBody>
      </p:sp>
      <p:pic>
        <p:nvPicPr>
          <p:cNvPr id="4" name="Content Placeholder 3" descr="arduino.JPG"/>
          <p:cNvPicPr>
            <a:picLocks noGrp="1" noChangeAspect="1"/>
          </p:cNvPicPr>
          <p:nvPr>
            <p:ph idx="1"/>
          </p:nvPr>
        </p:nvPicPr>
        <p:blipFill>
          <a:blip r:embed="rId3">
            <a:extLst>
              <a:ext uri="{28A0092B-C50C-407E-A947-70E740481C1C}">
                <a14:useLocalDpi xmlns:a14="http://schemas.microsoft.com/office/drawing/2010/main" val="0"/>
              </a:ext>
            </a:extLst>
          </a:blip>
          <a:srcRect t="8643" b="8643"/>
          <a:stretch>
            <a:fillRect/>
          </a:stretch>
        </p:blipFill>
        <p:spPr>
          <a:xfrm>
            <a:off x="457200" y="1417638"/>
            <a:ext cx="8229600" cy="4708525"/>
          </a:xfrm>
        </p:spPr>
      </p:pic>
      <p:sp>
        <p:nvSpPr>
          <p:cNvPr id="5" name="Footer Placeholder 4"/>
          <p:cNvSpPr>
            <a:spLocks noGrp="1"/>
          </p:cNvSpPr>
          <p:nvPr>
            <p:ph type="ftr" sz="quarter" idx="11"/>
          </p:nvPr>
        </p:nvSpPr>
        <p:spPr/>
        <p:txBody>
          <a:bodyPr/>
          <a:lstStyle/>
          <a:p>
            <a:r>
              <a:rPr lang="en-US" smtClean="0"/>
              <a:t>Rupa Dachere - rupa@codechix.org</a:t>
            </a:r>
            <a:endParaRPr lang="en-US"/>
          </a:p>
        </p:txBody>
      </p:sp>
      <p:sp>
        <p:nvSpPr>
          <p:cNvPr id="6" name="Slide Number Placeholder 5"/>
          <p:cNvSpPr>
            <a:spLocks noGrp="1"/>
          </p:cNvSpPr>
          <p:nvPr>
            <p:ph type="sldNum" sz="quarter" idx="12"/>
          </p:nvPr>
        </p:nvSpPr>
        <p:spPr/>
        <p:txBody>
          <a:bodyPr/>
          <a:lstStyle/>
          <a:p>
            <a:fld id="{A52D4178-2375-FF44-9D9B-0CD7EEE1664D}" type="slidenum">
              <a:rPr lang="en-US" smtClean="0"/>
              <a:t>14</a:t>
            </a:fld>
            <a:endParaRPr lang="en-US"/>
          </a:p>
        </p:txBody>
      </p:sp>
      <p:sp>
        <p:nvSpPr>
          <p:cNvPr id="7" name="Date Placeholder 6"/>
          <p:cNvSpPr>
            <a:spLocks noGrp="1"/>
          </p:cNvSpPr>
          <p:nvPr>
            <p:ph type="dt" sz="half" idx="10"/>
          </p:nvPr>
        </p:nvSpPr>
        <p:spPr/>
        <p:txBody>
          <a:bodyPr/>
          <a:lstStyle/>
          <a:p>
            <a:r>
              <a:rPr lang="en-US" smtClean="0"/>
              <a:t>PyCon 2013</a:t>
            </a:r>
            <a:endParaRPr lang="en-US"/>
          </a:p>
        </p:txBody>
      </p:sp>
    </p:spTree>
    <p:extLst>
      <p:ext uri="{BB962C8B-B14F-4D97-AF65-F5344CB8AC3E}">
        <p14:creationId xmlns:p14="http://schemas.microsoft.com/office/powerpoint/2010/main" val="162874036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4375"/>
            <a:ext cx="8229600" cy="1143000"/>
          </a:xfrm>
        </p:spPr>
        <p:txBody>
          <a:bodyPr/>
          <a:lstStyle/>
          <a:p>
            <a:r>
              <a:rPr lang="en-US" u="sng" dirty="0" err="1" smtClean="0"/>
              <a:t>Arduino</a:t>
            </a:r>
            <a:r>
              <a:rPr lang="en-US" u="sng" dirty="0" smtClean="0"/>
              <a:t> + Sensor Setup</a:t>
            </a:r>
            <a:endParaRPr lang="en-US" u="sng" dirty="0"/>
          </a:p>
        </p:txBody>
      </p:sp>
      <p:pic>
        <p:nvPicPr>
          <p:cNvPr id="4" name="Content Placeholder 3" descr="arduino+sensor-annotated.png"/>
          <p:cNvPicPr>
            <a:picLocks noGrp="1" noChangeAspect="1"/>
          </p:cNvPicPr>
          <p:nvPr>
            <p:ph idx="1"/>
          </p:nvPr>
        </p:nvPicPr>
        <p:blipFill rotWithShape="1">
          <a:blip r:embed="rId3">
            <a:extLst>
              <a:ext uri="{28A0092B-C50C-407E-A947-70E740481C1C}">
                <a14:useLocalDpi xmlns:a14="http://schemas.microsoft.com/office/drawing/2010/main" val="0"/>
              </a:ext>
            </a:extLst>
          </a:blip>
          <a:srcRect t="11683" b="1885"/>
          <a:stretch/>
        </p:blipFill>
        <p:spPr>
          <a:xfrm>
            <a:off x="457200" y="1767375"/>
            <a:ext cx="8229600" cy="4588975"/>
          </a:xfrm>
        </p:spPr>
      </p:pic>
      <p:sp>
        <p:nvSpPr>
          <p:cNvPr id="5" name="Footer Placeholder 4"/>
          <p:cNvSpPr>
            <a:spLocks noGrp="1"/>
          </p:cNvSpPr>
          <p:nvPr>
            <p:ph type="ftr" sz="quarter" idx="11"/>
          </p:nvPr>
        </p:nvSpPr>
        <p:spPr/>
        <p:txBody>
          <a:bodyPr/>
          <a:lstStyle/>
          <a:p>
            <a:r>
              <a:rPr lang="en-US" smtClean="0"/>
              <a:t>Rupa Dachere - rupa@codechix.org</a:t>
            </a:r>
            <a:endParaRPr lang="en-US"/>
          </a:p>
        </p:txBody>
      </p:sp>
      <p:sp>
        <p:nvSpPr>
          <p:cNvPr id="6" name="Slide Number Placeholder 5"/>
          <p:cNvSpPr>
            <a:spLocks noGrp="1"/>
          </p:cNvSpPr>
          <p:nvPr>
            <p:ph type="sldNum" sz="quarter" idx="12"/>
          </p:nvPr>
        </p:nvSpPr>
        <p:spPr/>
        <p:txBody>
          <a:bodyPr/>
          <a:lstStyle/>
          <a:p>
            <a:fld id="{A52D4178-2375-FF44-9D9B-0CD7EEE1664D}" type="slidenum">
              <a:rPr lang="en-US" smtClean="0"/>
              <a:t>15</a:t>
            </a:fld>
            <a:endParaRPr lang="en-US"/>
          </a:p>
        </p:txBody>
      </p:sp>
      <p:sp>
        <p:nvSpPr>
          <p:cNvPr id="7" name="Date Placeholder 6"/>
          <p:cNvSpPr>
            <a:spLocks noGrp="1"/>
          </p:cNvSpPr>
          <p:nvPr>
            <p:ph type="dt" sz="half" idx="10"/>
          </p:nvPr>
        </p:nvSpPr>
        <p:spPr/>
        <p:txBody>
          <a:bodyPr/>
          <a:lstStyle/>
          <a:p>
            <a:r>
              <a:rPr lang="en-US" smtClean="0"/>
              <a:t>PyCon 2013</a:t>
            </a:r>
            <a:endParaRPr lang="en-US"/>
          </a:p>
        </p:txBody>
      </p:sp>
    </p:spTree>
    <p:extLst>
      <p:ext uri="{BB962C8B-B14F-4D97-AF65-F5344CB8AC3E}">
        <p14:creationId xmlns:p14="http://schemas.microsoft.com/office/powerpoint/2010/main" val="393574920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err="1" smtClean="0"/>
              <a:t>Arduino</a:t>
            </a:r>
            <a:r>
              <a:rPr lang="en-US" u="sng" dirty="0" smtClean="0"/>
              <a:t> </a:t>
            </a:r>
            <a:r>
              <a:rPr lang="en-US" u="sng" dirty="0" err="1" smtClean="0"/>
              <a:t>Dev</a:t>
            </a:r>
            <a:r>
              <a:rPr lang="en-US" u="sng" dirty="0" smtClean="0"/>
              <a:t> Setup</a:t>
            </a:r>
            <a:r>
              <a:rPr lang="en-US" dirty="0" smtClean="0"/>
              <a:t>	</a:t>
            </a:r>
            <a:endParaRPr lang="en-US" dirty="0"/>
          </a:p>
        </p:txBody>
      </p:sp>
      <p:sp>
        <p:nvSpPr>
          <p:cNvPr id="3" name="Content Placeholder 2"/>
          <p:cNvSpPr>
            <a:spLocks noGrp="1"/>
          </p:cNvSpPr>
          <p:nvPr>
            <p:ph idx="1"/>
          </p:nvPr>
        </p:nvSpPr>
        <p:spPr/>
        <p:txBody>
          <a:bodyPr/>
          <a:lstStyle/>
          <a:p>
            <a:r>
              <a:rPr lang="en-US" dirty="0" smtClean="0"/>
              <a:t>Download </a:t>
            </a:r>
            <a:r>
              <a:rPr lang="en-US" dirty="0" err="1" smtClean="0"/>
              <a:t>dev</a:t>
            </a:r>
            <a:r>
              <a:rPr lang="en-US" dirty="0" smtClean="0"/>
              <a:t> kit – </a:t>
            </a:r>
            <a:r>
              <a:rPr lang="en-US" dirty="0" err="1" smtClean="0"/>
              <a:t>arduino.cc</a:t>
            </a:r>
            <a:endParaRPr lang="en-US" dirty="0" smtClean="0"/>
          </a:p>
          <a:p>
            <a:r>
              <a:rPr lang="en-US" dirty="0"/>
              <a:t>Connect via USB to Mac/PC/*</a:t>
            </a:r>
            <a:r>
              <a:rPr lang="en-US" dirty="0" smtClean="0"/>
              <a:t>nix</a:t>
            </a:r>
            <a:endParaRPr lang="en-US" dirty="0" smtClean="0"/>
          </a:p>
          <a:p>
            <a:r>
              <a:rPr lang="en-US" dirty="0" smtClean="0"/>
              <a:t>Look at example sketches – blinking lights etc.</a:t>
            </a:r>
          </a:p>
          <a:p>
            <a:r>
              <a:rPr lang="en-US" dirty="0" smtClean="0"/>
              <a:t>That’s </a:t>
            </a:r>
            <a:r>
              <a:rPr lang="en-US" dirty="0" smtClean="0"/>
              <a:t>it – really *simple*</a:t>
            </a:r>
          </a:p>
          <a:p>
            <a:endParaRPr lang="en-US" dirty="0"/>
          </a:p>
        </p:txBody>
      </p:sp>
      <p:sp>
        <p:nvSpPr>
          <p:cNvPr id="4" name="Date Placeholder 3"/>
          <p:cNvSpPr>
            <a:spLocks noGrp="1"/>
          </p:cNvSpPr>
          <p:nvPr>
            <p:ph type="dt" sz="half" idx="10"/>
          </p:nvPr>
        </p:nvSpPr>
        <p:spPr/>
        <p:txBody>
          <a:bodyPr/>
          <a:lstStyle/>
          <a:p>
            <a:r>
              <a:rPr lang="en-US" smtClean="0"/>
              <a:t>PyCon 2013</a:t>
            </a:r>
            <a:endParaRPr lang="en-US"/>
          </a:p>
        </p:txBody>
      </p:sp>
      <p:sp>
        <p:nvSpPr>
          <p:cNvPr id="5" name="Footer Placeholder 4"/>
          <p:cNvSpPr>
            <a:spLocks noGrp="1"/>
          </p:cNvSpPr>
          <p:nvPr>
            <p:ph type="ftr" sz="quarter" idx="11"/>
          </p:nvPr>
        </p:nvSpPr>
        <p:spPr/>
        <p:txBody>
          <a:bodyPr/>
          <a:lstStyle/>
          <a:p>
            <a:r>
              <a:rPr lang="en-US" smtClean="0"/>
              <a:t>Rupa Dachere - rupa@codechix.org</a:t>
            </a:r>
            <a:endParaRPr lang="en-US"/>
          </a:p>
        </p:txBody>
      </p:sp>
      <p:sp>
        <p:nvSpPr>
          <p:cNvPr id="6" name="Slide Number Placeholder 5"/>
          <p:cNvSpPr>
            <a:spLocks noGrp="1"/>
          </p:cNvSpPr>
          <p:nvPr>
            <p:ph type="sldNum" sz="quarter" idx="12"/>
          </p:nvPr>
        </p:nvSpPr>
        <p:spPr/>
        <p:txBody>
          <a:bodyPr/>
          <a:lstStyle/>
          <a:p>
            <a:fld id="{A52D4178-2375-FF44-9D9B-0CD7EEE1664D}" type="slidenum">
              <a:rPr lang="en-US" smtClean="0"/>
              <a:t>16</a:t>
            </a:fld>
            <a:endParaRPr lang="en-US"/>
          </a:p>
        </p:txBody>
      </p:sp>
    </p:spTree>
    <p:extLst>
      <p:ext uri="{BB962C8B-B14F-4D97-AF65-F5344CB8AC3E}">
        <p14:creationId xmlns:p14="http://schemas.microsoft.com/office/powerpoint/2010/main" val="27943138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err="1" smtClean="0"/>
              <a:t>RaspberryPi</a:t>
            </a:r>
            <a:endParaRPr lang="en-US" u="sng" dirty="0"/>
          </a:p>
        </p:txBody>
      </p:sp>
      <p:pic>
        <p:nvPicPr>
          <p:cNvPr id="4" name="Content Placeholder 3" descr="rpi.JPG"/>
          <p:cNvPicPr>
            <a:picLocks noGrp="1" noChangeAspect="1"/>
          </p:cNvPicPr>
          <p:nvPr>
            <p:ph idx="1"/>
          </p:nvPr>
        </p:nvPicPr>
        <p:blipFill>
          <a:blip r:embed="rId3">
            <a:extLst>
              <a:ext uri="{28A0092B-C50C-407E-A947-70E740481C1C}">
                <a14:useLocalDpi xmlns:a14="http://schemas.microsoft.com/office/drawing/2010/main" val="0"/>
              </a:ext>
            </a:extLst>
          </a:blip>
          <a:srcRect t="8643" b="8643"/>
          <a:stretch>
            <a:fillRect/>
          </a:stretch>
        </p:blipFill>
        <p:spPr>
          <a:xfrm>
            <a:off x="457200" y="1417638"/>
            <a:ext cx="8229600" cy="4708525"/>
          </a:xfrm>
        </p:spPr>
      </p:pic>
      <p:sp>
        <p:nvSpPr>
          <p:cNvPr id="5" name="Footer Placeholder 4"/>
          <p:cNvSpPr>
            <a:spLocks noGrp="1"/>
          </p:cNvSpPr>
          <p:nvPr>
            <p:ph type="ftr" sz="quarter" idx="11"/>
          </p:nvPr>
        </p:nvSpPr>
        <p:spPr/>
        <p:txBody>
          <a:bodyPr/>
          <a:lstStyle/>
          <a:p>
            <a:r>
              <a:rPr lang="en-US" smtClean="0"/>
              <a:t>Rupa Dachere - rupa@codechix.org</a:t>
            </a:r>
            <a:endParaRPr lang="en-US"/>
          </a:p>
        </p:txBody>
      </p:sp>
      <p:sp>
        <p:nvSpPr>
          <p:cNvPr id="6" name="Slide Number Placeholder 5"/>
          <p:cNvSpPr>
            <a:spLocks noGrp="1"/>
          </p:cNvSpPr>
          <p:nvPr>
            <p:ph type="sldNum" sz="quarter" idx="12"/>
          </p:nvPr>
        </p:nvSpPr>
        <p:spPr/>
        <p:txBody>
          <a:bodyPr/>
          <a:lstStyle/>
          <a:p>
            <a:fld id="{A52D4178-2375-FF44-9D9B-0CD7EEE1664D}" type="slidenum">
              <a:rPr lang="en-US" smtClean="0"/>
              <a:t>17</a:t>
            </a:fld>
            <a:endParaRPr lang="en-US"/>
          </a:p>
        </p:txBody>
      </p:sp>
      <p:sp>
        <p:nvSpPr>
          <p:cNvPr id="7" name="Date Placeholder 6"/>
          <p:cNvSpPr>
            <a:spLocks noGrp="1"/>
          </p:cNvSpPr>
          <p:nvPr>
            <p:ph type="dt" sz="half" idx="10"/>
          </p:nvPr>
        </p:nvSpPr>
        <p:spPr/>
        <p:txBody>
          <a:bodyPr/>
          <a:lstStyle/>
          <a:p>
            <a:r>
              <a:rPr lang="en-US" smtClean="0"/>
              <a:t>PyCon 2013</a:t>
            </a:r>
            <a:endParaRPr lang="en-US"/>
          </a:p>
        </p:txBody>
      </p:sp>
    </p:spTree>
    <p:extLst>
      <p:ext uri="{BB962C8B-B14F-4D97-AF65-F5344CB8AC3E}">
        <p14:creationId xmlns:p14="http://schemas.microsoft.com/office/powerpoint/2010/main" val="368602089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Raspberry Pi Development Setup</a:t>
            </a:r>
            <a:endParaRPr lang="en-US" u="sng" dirty="0"/>
          </a:p>
        </p:txBody>
      </p:sp>
      <p:sp>
        <p:nvSpPr>
          <p:cNvPr id="3" name="Content Placeholder 2"/>
          <p:cNvSpPr>
            <a:spLocks noGrp="1"/>
          </p:cNvSpPr>
          <p:nvPr>
            <p:ph idx="1"/>
          </p:nvPr>
        </p:nvSpPr>
        <p:spPr/>
        <p:txBody>
          <a:bodyPr/>
          <a:lstStyle/>
          <a:p>
            <a:r>
              <a:rPr lang="en-US" dirty="0" smtClean="0"/>
              <a:t>2012-12-16-wheezy-raspbian.img</a:t>
            </a:r>
          </a:p>
          <a:p>
            <a:r>
              <a:rPr lang="en-US" dirty="0" smtClean="0"/>
              <a:t>Install pip, </a:t>
            </a:r>
            <a:r>
              <a:rPr lang="en-US" dirty="0" err="1" smtClean="0"/>
              <a:t>pyserial</a:t>
            </a:r>
            <a:r>
              <a:rPr lang="en-US" dirty="0"/>
              <a:t> </a:t>
            </a:r>
            <a:r>
              <a:rPr lang="en-US" dirty="0" smtClean="0"/>
              <a:t>– apt-get pip install</a:t>
            </a:r>
          </a:p>
          <a:p>
            <a:r>
              <a:rPr lang="en-US" dirty="0" smtClean="0"/>
              <a:t>Libraries for </a:t>
            </a:r>
            <a:r>
              <a:rPr lang="en-US" dirty="0" err="1" smtClean="0"/>
              <a:t>Twilio</a:t>
            </a:r>
            <a:r>
              <a:rPr lang="en-US" dirty="0" smtClean="0"/>
              <a:t> </a:t>
            </a:r>
            <a:r>
              <a:rPr lang="en-US" dirty="0" err="1" smtClean="0"/>
              <a:t>Api</a:t>
            </a:r>
            <a:endParaRPr lang="en-US" dirty="0" smtClean="0"/>
          </a:p>
          <a:p>
            <a:r>
              <a:rPr lang="en-US" dirty="0" smtClean="0"/>
              <a:t>Output from </a:t>
            </a:r>
            <a:r>
              <a:rPr lang="en-US" dirty="0" err="1" smtClean="0"/>
              <a:t>Arduino</a:t>
            </a:r>
            <a:r>
              <a:rPr lang="en-US" dirty="0" smtClean="0"/>
              <a:t> on /</a:t>
            </a:r>
            <a:r>
              <a:rPr lang="en-US" dirty="0" err="1" smtClean="0"/>
              <a:t>dev</a:t>
            </a:r>
            <a:r>
              <a:rPr lang="en-US" dirty="0" smtClean="0"/>
              <a:t>/ttyACM0</a:t>
            </a:r>
          </a:p>
          <a:p>
            <a:pPr marL="0" indent="0">
              <a:buNone/>
            </a:pPr>
            <a:endParaRPr lang="en-US" dirty="0"/>
          </a:p>
        </p:txBody>
      </p:sp>
      <p:sp>
        <p:nvSpPr>
          <p:cNvPr id="4" name="Footer Placeholder 3"/>
          <p:cNvSpPr>
            <a:spLocks noGrp="1"/>
          </p:cNvSpPr>
          <p:nvPr>
            <p:ph type="ftr" sz="quarter" idx="11"/>
          </p:nvPr>
        </p:nvSpPr>
        <p:spPr/>
        <p:txBody>
          <a:bodyPr/>
          <a:lstStyle/>
          <a:p>
            <a:r>
              <a:rPr lang="en-US" smtClean="0"/>
              <a:t>Rupa Dachere - rupa@codechix.org</a:t>
            </a:r>
            <a:endParaRPr lang="en-US"/>
          </a:p>
        </p:txBody>
      </p:sp>
      <p:sp>
        <p:nvSpPr>
          <p:cNvPr id="5" name="Slide Number Placeholder 4"/>
          <p:cNvSpPr>
            <a:spLocks noGrp="1"/>
          </p:cNvSpPr>
          <p:nvPr>
            <p:ph type="sldNum" sz="quarter" idx="12"/>
          </p:nvPr>
        </p:nvSpPr>
        <p:spPr/>
        <p:txBody>
          <a:bodyPr/>
          <a:lstStyle/>
          <a:p>
            <a:fld id="{A52D4178-2375-FF44-9D9B-0CD7EEE1664D}" type="slidenum">
              <a:rPr lang="en-US" smtClean="0"/>
              <a:t>18</a:t>
            </a:fld>
            <a:endParaRPr lang="en-US"/>
          </a:p>
        </p:txBody>
      </p:sp>
      <p:sp>
        <p:nvSpPr>
          <p:cNvPr id="6" name="Date Placeholder 5"/>
          <p:cNvSpPr>
            <a:spLocks noGrp="1"/>
          </p:cNvSpPr>
          <p:nvPr>
            <p:ph type="dt" sz="half" idx="10"/>
          </p:nvPr>
        </p:nvSpPr>
        <p:spPr/>
        <p:txBody>
          <a:bodyPr/>
          <a:lstStyle/>
          <a:p>
            <a:r>
              <a:rPr lang="en-US" smtClean="0"/>
              <a:t>PyCon 2013</a:t>
            </a:r>
            <a:endParaRPr lang="en-US"/>
          </a:p>
        </p:txBody>
      </p:sp>
    </p:spTree>
    <p:extLst>
      <p:ext uri="{BB962C8B-B14F-4D97-AF65-F5344CB8AC3E}">
        <p14:creationId xmlns:p14="http://schemas.microsoft.com/office/powerpoint/2010/main" val="426334648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err="1" smtClean="0"/>
              <a:t>Wifi</a:t>
            </a:r>
            <a:r>
              <a:rPr lang="en-US" u="sng" dirty="0" smtClean="0"/>
              <a:t> Dongle</a:t>
            </a:r>
            <a:endParaRPr lang="en-US" u="sng" dirty="0"/>
          </a:p>
        </p:txBody>
      </p:sp>
      <p:sp>
        <p:nvSpPr>
          <p:cNvPr id="3" name="Content Placeholder 2"/>
          <p:cNvSpPr>
            <a:spLocks noGrp="1"/>
          </p:cNvSpPr>
          <p:nvPr>
            <p:ph idx="1"/>
          </p:nvPr>
        </p:nvSpPr>
        <p:spPr/>
        <p:txBody>
          <a:bodyPr/>
          <a:lstStyle/>
          <a:p>
            <a:r>
              <a:rPr lang="en-US" dirty="0" err="1" smtClean="0"/>
              <a:t>EdiMax</a:t>
            </a:r>
            <a:r>
              <a:rPr lang="en-US" dirty="0" smtClean="0"/>
              <a:t> EW-7811Un 150 Mbps Nano</a:t>
            </a:r>
          </a:p>
          <a:p>
            <a:pPr marL="0" indent="0">
              <a:buNone/>
            </a:pPr>
            <a:endParaRPr lang="en-US" dirty="0"/>
          </a:p>
        </p:txBody>
      </p:sp>
      <p:sp>
        <p:nvSpPr>
          <p:cNvPr id="4" name="Date Placeholder 3"/>
          <p:cNvSpPr>
            <a:spLocks noGrp="1"/>
          </p:cNvSpPr>
          <p:nvPr>
            <p:ph type="dt" sz="half" idx="10"/>
          </p:nvPr>
        </p:nvSpPr>
        <p:spPr/>
        <p:txBody>
          <a:bodyPr/>
          <a:lstStyle/>
          <a:p>
            <a:r>
              <a:rPr lang="en-US" smtClean="0"/>
              <a:t>PyCon 2013</a:t>
            </a:r>
            <a:endParaRPr lang="en-US"/>
          </a:p>
        </p:txBody>
      </p:sp>
      <p:sp>
        <p:nvSpPr>
          <p:cNvPr id="5" name="Footer Placeholder 4"/>
          <p:cNvSpPr>
            <a:spLocks noGrp="1"/>
          </p:cNvSpPr>
          <p:nvPr>
            <p:ph type="ftr" sz="quarter" idx="11"/>
          </p:nvPr>
        </p:nvSpPr>
        <p:spPr/>
        <p:txBody>
          <a:bodyPr/>
          <a:lstStyle/>
          <a:p>
            <a:r>
              <a:rPr lang="en-US" smtClean="0"/>
              <a:t>Rupa Dachere - rupa@codechix.org</a:t>
            </a:r>
            <a:endParaRPr lang="en-US"/>
          </a:p>
        </p:txBody>
      </p:sp>
      <p:sp>
        <p:nvSpPr>
          <p:cNvPr id="6" name="Slide Number Placeholder 5"/>
          <p:cNvSpPr>
            <a:spLocks noGrp="1"/>
          </p:cNvSpPr>
          <p:nvPr>
            <p:ph type="sldNum" sz="quarter" idx="12"/>
          </p:nvPr>
        </p:nvSpPr>
        <p:spPr/>
        <p:txBody>
          <a:bodyPr/>
          <a:lstStyle/>
          <a:p>
            <a:fld id="{A52D4178-2375-FF44-9D9B-0CD7EEE1664D}" type="slidenum">
              <a:rPr lang="en-US" smtClean="0"/>
              <a:t>19</a:t>
            </a:fld>
            <a:endParaRPr lang="en-US"/>
          </a:p>
        </p:txBody>
      </p:sp>
      <p:pic>
        <p:nvPicPr>
          <p:cNvPr id="7" name="Picture 6" descr="edimax.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9996" y="2264496"/>
            <a:ext cx="6887768" cy="4091854"/>
          </a:xfrm>
          <a:prstGeom prst="rect">
            <a:avLst/>
          </a:prstGeom>
        </p:spPr>
      </p:pic>
    </p:spTree>
    <p:extLst>
      <p:ext uri="{BB962C8B-B14F-4D97-AF65-F5344CB8AC3E}">
        <p14:creationId xmlns:p14="http://schemas.microsoft.com/office/powerpoint/2010/main" val="332495004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you will hear and see</a:t>
            </a:r>
            <a:endParaRPr lang="en-US" dirty="0"/>
          </a:p>
        </p:txBody>
      </p:sp>
      <p:sp>
        <p:nvSpPr>
          <p:cNvPr id="3" name="Content Placeholder 2"/>
          <p:cNvSpPr>
            <a:spLocks noGrp="1"/>
          </p:cNvSpPr>
          <p:nvPr>
            <p:ph idx="1"/>
          </p:nvPr>
        </p:nvSpPr>
        <p:spPr/>
        <p:txBody>
          <a:bodyPr/>
          <a:lstStyle/>
          <a:p>
            <a:r>
              <a:rPr lang="en-US" dirty="0" smtClean="0"/>
              <a:t>Problem I wanted to solve</a:t>
            </a:r>
          </a:p>
          <a:p>
            <a:r>
              <a:rPr lang="en-US" dirty="0" smtClean="0"/>
              <a:t>Solution and Why</a:t>
            </a:r>
          </a:p>
          <a:p>
            <a:r>
              <a:rPr lang="en-US" dirty="0" smtClean="0"/>
              <a:t>Compare </a:t>
            </a:r>
            <a:r>
              <a:rPr lang="en-US" dirty="0" err="1" smtClean="0"/>
              <a:t>RaspberryPi</a:t>
            </a:r>
            <a:r>
              <a:rPr lang="en-US" dirty="0" smtClean="0"/>
              <a:t> and </a:t>
            </a:r>
            <a:r>
              <a:rPr lang="en-US" dirty="0" err="1" smtClean="0"/>
              <a:t>Arduino</a:t>
            </a:r>
            <a:endParaRPr lang="en-US" dirty="0" smtClean="0"/>
          </a:p>
          <a:p>
            <a:r>
              <a:rPr lang="en-US" dirty="0" smtClean="0"/>
              <a:t>All the hardware I used</a:t>
            </a:r>
          </a:p>
          <a:p>
            <a:r>
              <a:rPr lang="en-US" dirty="0" smtClean="0"/>
              <a:t>LIVE DEMO !!  (Murphy please stay away…)</a:t>
            </a:r>
          </a:p>
          <a:p>
            <a:r>
              <a:rPr lang="en-US" dirty="0" smtClean="0"/>
              <a:t>Code</a:t>
            </a:r>
          </a:p>
          <a:p>
            <a:r>
              <a:rPr lang="en-US" dirty="0" smtClean="0"/>
              <a:t>Q&amp;A – if there is time</a:t>
            </a:r>
          </a:p>
          <a:p>
            <a:endParaRPr lang="en-US" dirty="0"/>
          </a:p>
        </p:txBody>
      </p:sp>
      <p:sp>
        <p:nvSpPr>
          <p:cNvPr id="4" name="Date Placeholder 3"/>
          <p:cNvSpPr>
            <a:spLocks noGrp="1"/>
          </p:cNvSpPr>
          <p:nvPr>
            <p:ph type="dt" sz="half" idx="10"/>
          </p:nvPr>
        </p:nvSpPr>
        <p:spPr/>
        <p:txBody>
          <a:bodyPr/>
          <a:lstStyle/>
          <a:p>
            <a:r>
              <a:rPr lang="en-US" smtClean="0"/>
              <a:t>PyCon 2013</a:t>
            </a:r>
            <a:endParaRPr lang="en-US"/>
          </a:p>
        </p:txBody>
      </p:sp>
      <p:sp>
        <p:nvSpPr>
          <p:cNvPr id="5" name="Footer Placeholder 4"/>
          <p:cNvSpPr>
            <a:spLocks noGrp="1"/>
          </p:cNvSpPr>
          <p:nvPr>
            <p:ph type="ftr" sz="quarter" idx="11"/>
          </p:nvPr>
        </p:nvSpPr>
        <p:spPr/>
        <p:txBody>
          <a:bodyPr/>
          <a:lstStyle/>
          <a:p>
            <a:r>
              <a:rPr lang="en-US" smtClean="0"/>
              <a:t>Rupa Dachere - rupa@codechix.org</a:t>
            </a:r>
            <a:endParaRPr lang="en-US"/>
          </a:p>
        </p:txBody>
      </p:sp>
      <p:sp>
        <p:nvSpPr>
          <p:cNvPr id="6" name="Slide Number Placeholder 5"/>
          <p:cNvSpPr>
            <a:spLocks noGrp="1"/>
          </p:cNvSpPr>
          <p:nvPr>
            <p:ph type="sldNum" sz="quarter" idx="12"/>
          </p:nvPr>
        </p:nvSpPr>
        <p:spPr/>
        <p:txBody>
          <a:bodyPr/>
          <a:lstStyle/>
          <a:p>
            <a:fld id="{A52D4178-2375-FF44-9D9B-0CD7EEE1664D}" type="slidenum">
              <a:rPr lang="en-US" smtClean="0"/>
              <a:t>2</a:t>
            </a:fld>
            <a:endParaRPr lang="en-US"/>
          </a:p>
        </p:txBody>
      </p:sp>
    </p:spTree>
    <p:extLst>
      <p:ext uri="{BB962C8B-B14F-4D97-AF65-F5344CB8AC3E}">
        <p14:creationId xmlns:p14="http://schemas.microsoft.com/office/powerpoint/2010/main" val="297139600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Demo</a:t>
            </a:r>
            <a:endParaRPr lang="en-US" u="sng" dirty="0"/>
          </a:p>
        </p:txBody>
      </p:sp>
      <p:sp>
        <p:nvSpPr>
          <p:cNvPr id="3" name="Content Placeholder 2"/>
          <p:cNvSpPr>
            <a:spLocks noGrp="1"/>
          </p:cNvSpPr>
          <p:nvPr>
            <p:ph idx="1"/>
          </p:nvPr>
        </p:nvSpPr>
        <p:spPr/>
        <p:txBody>
          <a:bodyPr/>
          <a:lstStyle/>
          <a:p>
            <a:r>
              <a:rPr lang="en-US" dirty="0" smtClean="0"/>
              <a:t>Walk in front of the proximity sensor</a:t>
            </a:r>
          </a:p>
          <a:p>
            <a:r>
              <a:rPr lang="en-US" dirty="0" smtClean="0"/>
              <a:t>See detection of foreign object</a:t>
            </a:r>
          </a:p>
          <a:p>
            <a:r>
              <a:rPr lang="en-US" dirty="0" smtClean="0"/>
              <a:t>Trigger webcam to take photo</a:t>
            </a:r>
          </a:p>
          <a:p>
            <a:r>
              <a:rPr lang="en-US" dirty="0" smtClean="0"/>
              <a:t>Save in file with date/timestamp</a:t>
            </a:r>
          </a:p>
          <a:p>
            <a:r>
              <a:rPr lang="en-US" dirty="0" smtClean="0"/>
              <a:t>Upload file to </a:t>
            </a:r>
            <a:r>
              <a:rPr lang="en-US" dirty="0" err="1"/>
              <a:t>G</a:t>
            </a:r>
            <a:r>
              <a:rPr lang="en-US" dirty="0" err="1" smtClean="0"/>
              <a:t>ithub</a:t>
            </a:r>
            <a:endParaRPr lang="en-US" dirty="0" smtClean="0"/>
          </a:p>
          <a:p>
            <a:r>
              <a:rPr lang="en-US" dirty="0" smtClean="0"/>
              <a:t>Send SMS to smartphone with URL of photo on </a:t>
            </a:r>
            <a:r>
              <a:rPr lang="en-US" dirty="0" err="1" smtClean="0"/>
              <a:t>github</a:t>
            </a:r>
            <a:r>
              <a:rPr lang="en-US" dirty="0" smtClean="0"/>
              <a:t>  - My phone will ring a loud bell</a:t>
            </a:r>
            <a:endParaRPr lang="en-US" dirty="0"/>
          </a:p>
        </p:txBody>
      </p:sp>
      <p:sp>
        <p:nvSpPr>
          <p:cNvPr id="4" name="Footer Placeholder 3"/>
          <p:cNvSpPr>
            <a:spLocks noGrp="1"/>
          </p:cNvSpPr>
          <p:nvPr>
            <p:ph type="ftr" sz="quarter" idx="11"/>
          </p:nvPr>
        </p:nvSpPr>
        <p:spPr/>
        <p:txBody>
          <a:bodyPr/>
          <a:lstStyle/>
          <a:p>
            <a:r>
              <a:rPr lang="en-US" smtClean="0"/>
              <a:t>Rupa Dachere - rupa@codechix.org</a:t>
            </a:r>
            <a:endParaRPr lang="en-US"/>
          </a:p>
        </p:txBody>
      </p:sp>
      <p:sp>
        <p:nvSpPr>
          <p:cNvPr id="5" name="Slide Number Placeholder 4"/>
          <p:cNvSpPr>
            <a:spLocks noGrp="1"/>
          </p:cNvSpPr>
          <p:nvPr>
            <p:ph type="sldNum" sz="quarter" idx="12"/>
          </p:nvPr>
        </p:nvSpPr>
        <p:spPr/>
        <p:txBody>
          <a:bodyPr/>
          <a:lstStyle/>
          <a:p>
            <a:fld id="{A52D4178-2375-FF44-9D9B-0CD7EEE1664D}" type="slidenum">
              <a:rPr lang="en-US" smtClean="0"/>
              <a:t>20</a:t>
            </a:fld>
            <a:endParaRPr lang="en-US"/>
          </a:p>
        </p:txBody>
      </p:sp>
      <p:sp>
        <p:nvSpPr>
          <p:cNvPr id="6" name="Date Placeholder 5"/>
          <p:cNvSpPr>
            <a:spLocks noGrp="1"/>
          </p:cNvSpPr>
          <p:nvPr>
            <p:ph type="dt" sz="half" idx="10"/>
          </p:nvPr>
        </p:nvSpPr>
        <p:spPr/>
        <p:txBody>
          <a:bodyPr/>
          <a:lstStyle/>
          <a:p>
            <a:r>
              <a:rPr lang="en-US" smtClean="0"/>
              <a:t>PyCon 2013</a:t>
            </a:r>
            <a:endParaRPr lang="en-US"/>
          </a:p>
        </p:txBody>
      </p:sp>
    </p:spTree>
    <p:extLst>
      <p:ext uri="{BB962C8B-B14F-4D97-AF65-F5344CB8AC3E}">
        <p14:creationId xmlns:p14="http://schemas.microsoft.com/office/powerpoint/2010/main" val="257170965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err="1" smtClean="0"/>
              <a:t>Arduino</a:t>
            </a:r>
            <a:r>
              <a:rPr lang="en-US" u="sng" dirty="0" smtClean="0"/>
              <a:t> Sketch </a:t>
            </a:r>
            <a:r>
              <a:rPr lang="en-US" u="sng" dirty="0" smtClean="0"/>
              <a:t>Code</a:t>
            </a:r>
            <a:endParaRPr lang="en-US" u="sng" dirty="0"/>
          </a:p>
        </p:txBody>
      </p:sp>
      <p:sp>
        <p:nvSpPr>
          <p:cNvPr id="3" name="Content Placeholder 2"/>
          <p:cNvSpPr>
            <a:spLocks noGrp="1"/>
          </p:cNvSpPr>
          <p:nvPr>
            <p:ph idx="1"/>
          </p:nvPr>
        </p:nvSpPr>
        <p:spPr>
          <a:xfrm>
            <a:off x="457200" y="1600200"/>
            <a:ext cx="8229600" cy="4788733"/>
          </a:xfrm>
        </p:spPr>
        <p:txBody>
          <a:bodyPr>
            <a:noAutofit/>
          </a:bodyPr>
          <a:lstStyle/>
          <a:p>
            <a:pPr marL="0" indent="0">
              <a:buNone/>
            </a:pPr>
            <a:r>
              <a:rPr lang="en-US" sz="2000" dirty="0"/>
              <a:t>#include &lt;</a:t>
            </a:r>
            <a:r>
              <a:rPr lang="en-US" sz="2000" dirty="0" err="1"/>
              <a:t>NewPing.h</a:t>
            </a:r>
            <a:r>
              <a:rPr lang="en-US" sz="2000" dirty="0" smtClean="0"/>
              <a:t>&gt;</a:t>
            </a:r>
          </a:p>
          <a:p>
            <a:pPr marL="0" indent="0">
              <a:buNone/>
            </a:pPr>
            <a:endParaRPr lang="en-US" sz="2000" dirty="0"/>
          </a:p>
          <a:p>
            <a:pPr marL="0" indent="0">
              <a:buNone/>
            </a:pPr>
            <a:r>
              <a:rPr lang="en-US" sz="2000" dirty="0"/>
              <a:t>#define TRIGGER_PIN  12  </a:t>
            </a:r>
            <a:r>
              <a:rPr lang="en-US" sz="1600" dirty="0"/>
              <a:t>// </a:t>
            </a:r>
            <a:r>
              <a:rPr lang="en-US" sz="1600" dirty="0" err="1"/>
              <a:t>Arduino</a:t>
            </a:r>
            <a:r>
              <a:rPr lang="en-US" sz="1600" dirty="0"/>
              <a:t> pin tied to trigger pin on the ultrasonic sensor.</a:t>
            </a:r>
          </a:p>
          <a:p>
            <a:pPr marL="0" indent="0">
              <a:buNone/>
            </a:pPr>
            <a:r>
              <a:rPr lang="en-US" sz="2000" dirty="0"/>
              <a:t>#define ECHO_PIN     11  </a:t>
            </a:r>
            <a:r>
              <a:rPr lang="en-US" sz="1600" dirty="0"/>
              <a:t>// </a:t>
            </a:r>
            <a:r>
              <a:rPr lang="en-US" sz="1600" dirty="0" err="1"/>
              <a:t>Arduino</a:t>
            </a:r>
            <a:r>
              <a:rPr lang="en-US" sz="1600" dirty="0"/>
              <a:t> pin tied to echo pin on the ultrasonic sensor.</a:t>
            </a:r>
          </a:p>
          <a:p>
            <a:pPr marL="0" indent="0">
              <a:buNone/>
            </a:pPr>
            <a:endParaRPr lang="en-US" sz="2000" dirty="0"/>
          </a:p>
          <a:p>
            <a:pPr marL="0" indent="0">
              <a:buNone/>
            </a:pPr>
            <a:r>
              <a:rPr lang="en-US" sz="2000" dirty="0" err="1"/>
              <a:t>NewPing</a:t>
            </a:r>
            <a:r>
              <a:rPr lang="en-US" sz="2000" dirty="0"/>
              <a:t> sonar(TRIGGER_PIN, ECHO_PIN, MAX_DISTANCE); </a:t>
            </a:r>
            <a:endParaRPr lang="en-US" sz="2000" dirty="0" smtClean="0"/>
          </a:p>
          <a:p>
            <a:pPr marL="0" indent="0">
              <a:buNone/>
            </a:pPr>
            <a:r>
              <a:rPr lang="en-US" sz="2000" dirty="0" smtClean="0"/>
              <a:t>void </a:t>
            </a:r>
            <a:r>
              <a:rPr lang="en-US" sz="2000" dirty="0"/>
              <a:t>loop() {</a:t>
            </a:r>
          </a:p>
          <a:p>
            <a:pPr marL="0" indent="0">
              <a:buNone/>
            </a:pPr>
            <a:r>
              <a:rPr lang="en-US" sz="2000" dirty="0"/>
              <a:t> </a:t>
            </a:r>
            <a:r>
              <a:rPr lang="en-US" sz="2000" dirty="0" smtClean="0"/>
              <a:t>  </a:t>
            </a:r>
            <a:r>
              <a:rPr lang="en-US" sz="2000" dirty="0"/>
              <a:t>delay(1000);     </a:t>
            </a:r>
            <a:r>
              <a:rPr lang="en-US" sz="2000" dirty="0" smtClean="0"/>
              <a:t>/</a:t>
            </a:r>
            <a:r>
              <a:rPr lang="en-US" sz="2000" dirty="0"/>
              <a:t>/ Wait </a:t>
            </a:r>
            <a:r>
              <a:rPr lang="en-US" sz="2000" dirty="0" smtClean="0"/>
              <a:t>1 sec </a:t>
            </a:r>
            <a:r>
              <a:rPr lang="en-US" sz="2000" dirty="0"/>
              <a:t>between pings </a:t>
            </a:r>
            <a:endParaRPr lang="en-US" sz="2000" dirty="0" smtClean="0"/>
          </a:p>
          <a:p>
            <a:pPr marL="0" indent="0">
              <a:buNone/>
            </a:pPr>
            <a:r>
              <a:rPr lang="en-US" sz="2000" dirty="0"/>
              <a:t> </a:t>
            </a:r>
            <a:r>
              <a:rPr lang="en-US" sz="2000" dirty="0" smtClean="0"/>
              <a:t>   unsigned </a:t>
            </a:r>
            <a:r>
              <a:rPr lang="en-US" sz="2000" dirty="0" err="1"/>
              <a:t>int</a:t>
            </a:r>
            <a:r>
              <a:rPr lang="en-US" sz="2000" dirty="0"/>
              <a:t> </a:t>
            </a:r>
            <a:r>
              <a:rPr lang="en-US" sz="2000" dirty="0" err="1"/>
              <a:t>dist_inches</a:t>
            </a:r>
            <a:r>
              <a:rPr lang="en-US" sz="2000" dirty="0"/>
              <a:t> = </a:t>
            </a:r>
            <a:r>
              <a:rPr lang="en-US" sz="2000" dirty="0" err="1"/>
              <a:t>sonar.ping_in</a:t>
            </a:r>
            <a:r>
              <a:rPr lang="en-US" sz="2000" dirty="0"/>
              <a:t>();</a:t>
            </a:r>
          </a:p>
          <a:p>
            <a:pPr marL="0" indent="0">
              <a:buNone/>
            </a:pPr>
            <a:r>
              <a:rPr lang="en-US" sz="2000" dirty="0" smtClean="0"/>
              <a:t>    </a:t>
            </a:r>
            <a:r>
              <a:rPr lang="en-US" sz="2000" dirty="0" err="1" smtClean="0"/>
              <a:t>Serial.println</a:t>
            </a:r>
            <a:r>
              <a:rPr lang="en-US" sz="2000" dirty="0" smtClean="0"/>
              <a:t>(</a:t>
            </a:r>
            <a:r>
              <a:rPr lang="en-US" sz="2000" dirty="0" err="1"/>
              <a:t>dist_inches</a:t>
            </a:r>
            <a:r>
              <a:rPr lang="en-US" sz="2000" dirty="0"/>
              <a:t>);</a:t>
            </a:r>
          </a:p>
          <a:p>
            <a:pPr marL="0" indent="0">
              <a:buNone/>
            </a:pPr>
            <a:r>
              <a:rPr lang="en-US" sz="2000" dirty="0" smtClean="0"/>
              <a:t>}</a:t>
            </a:r>
            <a:endParaRPr lang="en-US" sz="2000" dirty="0"/>
          </a:p>
        </p:txBody>
      </p:sp>
      <p:sp>
        <p:nvSpPr>
          <p:cNvPr id="4" name="Footer Placeholder 3"/>
          <p:cNvSpPr>
            <a:spLocks noGrp="1"/>
          </p:cNvSpPr>
          <p:nvPr>
            <p:ph type="ftr" sz="quarter" idx="11"/>
          </p:nvPr>
        </p:nvSpPr>
        <p:spPr/>
        <p:txBody>
          <a:bodyPr/>
          <a:lstStyle/>
          <a:p>
            <a:r>
              <a:rPr lang="en-US" smtClean="0"/>
              <a:t>Rupa Dachere - rupa@codechix.org</a:t>
            </a:r>
            <a:endParaRPr lang="en-US"/>
          </a:p>
        </p:txBody>
      </p:sp>
      <p:sp>
        <p:nvSpPr>
          <p:cNvPr id="5" name="Slide Number Placeholder 4"/>
          <p:cNvSpPr>
            <a:spLocks noGrp="1"/>
          </p:cNvSpPr>
          <p:nvPr>
            <p:ph type="sldNum" sz="quarter" idx="12"/>
          </p:nvPr>
        </p:nvSpPr>
        <p:spPr/>
        <p:txBody>
          <a:bodyPr/>
          <a:lstStyle/>
          <a:p>
            <a:fld id="{A52D4178-2375-FF44-9D9B-0CD7EEE1664D}" type="slidenum">
              <a:rPr lang="en-US" smtClean="0"/>
              <a:t>21</a:t>
            </a:fld>
            <a:endParaRPr lang="en-US"/>
          </a:p>
        </p:txBody>
      </p:sp>
      <p:sp>
        <p:nvSpPr>
          <p:cNvPr id="6" name="Date Placeholder 5"/>
          <p:cNvSpPr>
            <a:spLocks noGrp="1"/>
          </p:cNvSpPr>
          <p:nvPr>
            <p:ph type="dt" sz="half" idx="10"/>
          </p:nvPr>
        </p:nvSpPr>
        <p:spPr/>
        <p:txBody>
          <a:bodyPr/>
          <a:lstStyle/>
          <a:p>
            <a:r>
              <a:rPr lang="en-US" smtClean="0"/>
              <a:t>PyCon 2013</a:t>
            </a:r>
            <a:endParaRPr lang="en-US"/>
          </a:p>
        </p:txBody>
      </p:sp>
    </p:spTree>
    <p:extLst>
      <p:ext uri="{BB962C8B-B14F-4D97-AF65-F5344CB8AC3E}">
        <p14:creationId xmlns:p14="http://schemas.microsoft.com/office/powerpoint/2010/main" val="146227414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err="1" smtClean="0"/>
              <a:t>RaspberryPi</a:t>
            </a:r>
            <a:r>
              <a:rPr lang="en-US" u="sng" dirty="0"/>
              <a:t> </a:t>
            </a:r>
            <a:r>
              <a:rPr lang="en-US" u="sng" dirty="0" smtClean="0"/>
              <a:t>Code       </a:t>
            </a:r>
            <a:r>
              <a:rPr lang="en-US" sz="2400" dirty="0" smtClean="0"/>
              <a:t>(1/6)</a:t>
            </a:r>
            <a:endParaRPr lang="en-US" sz="2400" dirty="0"/>
          </a:p>
        </p:txBody>
      </p:sp>
      <p:sp>
        <p:nvSpPr>
          <p:cNvPr id="3" name="Content Placeholder 2"/>
          <p:cNvSpPr>
            <a:spLocks noGrp="1"/>
          </p:cNvSpPr>
          <p:nvPr>
            <p:ph idx="1"/>
          </p:nvPr>
        </p:nvSpPr>
        <p:spPr/>
        <p:txBody>
          <a:bodyPr/>
          <a:lstStyle/>
          <a:p>
            <a:pPr marL="0" indent="0">
              <a:buNone/>
            </a:pPr>
            <a:r>
              <a:rPr lang="en-US" u="sng" dirty="0" err="1" smtClean="0"/>
              <a:t>Recognizer.py</a:t>
            </a:r>
            <a:r>
              <a:rPr lang="en-US" u="sng" dirty="0" smtClean="0"/>
              <a:t>:</a:t>
            </a:r>
          </a:p>
          <a:p>
            <a:pPr marL="0" indent="0">
              <a:buNone/>
            </a:pPr>
            <a:r>
              <a:rPr lang="en-US" dirty="0" smtClean="0"/>
              <a:t>class </a:t>
            </a:r>
            <a:r>
              <a:rPr lang="en-US" dirty="0" err="1" smtClean="0"/>
              <a:t>Arduino</a:t>
            </a:r>
            <a:r>
              <a:rPr lang="en-US" dirty="0" smtClean="0"/>
              <a:t>(</a:t>
            </a:r>
            <a:r>
              <a:rPr lang="en-US" dirty="0" err="1" smtClean="0"/>
              <a:t>threading.Thread</a:t>
            </a:r>
            <a:r>
              <a:rPr lang="en-US" dirty="0" smtClean="0"/>
              <a:t>) :</a:t>
            </a:r>
          </a:p>
          <a:p>
            <a:pPr marL="0" indent="0">
              <a:buNone/>
            </a:pPr>
            <a:r>
              <a:rPr lang="en-US" dirty="0" smtClean="0"/>
              <a:t>    </a:t>
            </a:r>
            <a:r>
              <a:rPr lang="en-US" dirty="0" err="1" smtClean="0"/>
              <a:t>def</a:t>
            </a:r>
            <a:r>
              <a:rPr lang="en-US" dirty="0" smtClean="0"/>
              <a:t> run(self, interactive) :</a:t>
            </a:r>
          </a:p>
          <a:p>
            <a:pPr marL="0" indent="0">
              <a:buNone/>
            </a:pPr>
            <a:r>
              <a:rPr lang="en-US" dirty="0" smtClean="0"/>
              <a:t>        # Port may vary, so look for it:</a:t>
            </a:r>
          </a:p>
          <a:p>
            <a:pPr marL="0" indent="0">
              <a:buNone/>
            </a:pPr>
            <a:r>
              <a:rPr lang="en-US" dirty="0" smtClean="0"/>
              <a:t>        </a:t>
            </a:r>
            <a:r>
              <a:rPr lang="en-US" dirty="0" err="1" smtClean="0"/>
              <a:t>baseport</a:t>
            </a:r>
            <a:r>
              <a:rPr lang="en-US" dirty="0" smtClean="0"/>
              <a:t> = "/</a:t>
            </a:r>
            <a:r>
              <a:rPr lang="en-US" dirty="0" err="1" smtClean="0"/>
              <a:t>dev</a:t>
            </a:r>
            <a:r>
              <a:rPr lang="en-US" dirty="0" smtClean="0"/>
              <a:t>/ttyACM0"</a:t>
            </a:r>
          </a:p>
          <a:p>
            <a:pPr marL="0" indent="0">
              <a:buNone/>
            </a:pPr>
            <a:r>
              <a:rPr lang="en-US" dirty="0" smtClean="0"/>
              <a:t>        </a:t>
            </a:r>
            <a:r>
              <a:rPr lang="en-US" dirty="0" err="1" smtClean="0"/>
              <a:t>self.ser</a:t>
            </a:r>
            <a:r>
              <a:rPr lang="en-US" dirty="0" smtClean="0"/>
              <a:t> = </a:t>
            </a:r>
            <a:r>
              <a:rPr lang="en-US" dirty="0" err="1" smtClean="0"/>
              <a:t>serial.Serial</a:t>
            </a:r>
            <a:r>
              <a:rPr lang="en-US" dirty="0" smtClean="0"/>
              <a:t>(</a:t>
            </a:r>
            <a:r>
              <a:rPr lang="en-US" dirty="0" err="1" smtClean="0"/>
              <a:t>baseport</a:t>
            </a:r>
            <a:r>
              <a:rPr lang="en-US" dirty="0" smtClean="0"/>
              <a:t>, 115200, timeout=800)</a:t>
            </a:r>
            <a:endParaRPr lang="en-US" dirty="0"/>
          </a:p>
        </p:txBody>
      </p:sp>
      <p:sp>
        <p:nvSpPr>
          <p:cNvPr id="4" name="Footer Placeholder 3"/>
          <p:cNvSpPr>
            <a:spLocks noGrp="1"/>
          </p:cNvSpPr>
          <p:nvPr>
            <p:ph type="ftr" sz="quarter" idx="11"/>
          </p:nvPr>
        </p:nvSpPr>
        <p:spPr/>
        <p:txBody>
          <a:bodyPr/>
          <a:lstStyle/>
          <a:p>
            <a:r>
              <a:rPr lang="en-US" smtClean="0"/>
              <a:t>Rupa Dachere - rupa@codechix.org</a:t>
            </a:r>
            <a:endParaRPr lang="en-US"/>
          </a:p>
        </p:txBody>
      </p:sp>
      <p:sp>
        <p:nvSpPr>
          <p:cNvPr id="5" name="Slide Number Placeholder 4"/>
          <p:cNvSpPr>
            <a:spLocks noGrp="1"/>
          </p:cNvSpPr>
          <p:nvPr>
            <p:ph type="sldNum" sz="quarter" idx="12"/>
          </p:nvPr>
        </p:nvSpPr>
        <p:spPr/>
        <p:txBody>
          <a:bodyPr/>
          <a:lstStyle/>
          <a:p>
            <a:fld id="{A52D4178-2375-FF44-9D9B-0CD7EEE1664D}" type="slidenum">
              <a:rPr lang="en-US" smtClean="0"/>
              <a:t>22</a:t>
            </a:fld>
            <a:endParaRPr lang="en-US"/>
          </a:p>
        </p:txBody>
      </p:sp>
      <p:sp>
        <p:nvSpPr>
          <p:cNvPr id="6" name="Date Placeholder 5"/>
          <p:cNvSpPr>
            <a:spLocks noGrp="1"/>
          </p:cNvSpPr>
          <p:nvPr>
            <p:ph type="dt" sz="half" idx="10"/>
          </p:nvPr>
        </p:nvSpPr>
        <p:spPr/>
        <p:txBody>
          <a:bodyPr/>
          <a:lstStyle/>
          <a:p>
            <a:r>
              <a:rPr lang="en-US" smtClean="0"/>
              <a:t>PyCon 2013</a:t>
            </a:r>
            <a:endParaRPr lang="en-US"/>
          </a:p>
        </p:txBody>
      </p:sp>
    </p:spTree>
    <p:extLst>
      <p:ext uri="{BB962C8B-B14F-4D97-AF65-F5344CB8AC3E}">
        <p14:creationId xmlns:p14="http://schemas.microsoft.com/office/powerpoint/2010/main" val="392321210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err="1" smtClean="0"/>
              <a:t>RaspberryPi</a:t>
            </a:r>
            <a:r>
              <a:rPr lang="en-US" u="sng" dirty="0" smtClean="0"/>
              <a:t> </a:t>
            </a:r>
            <a:r>
              <a:rPr lang="en-US" u="sng" dirty="0"/>
              <a:t>C</a:t>
            </a:r>
            <a:r>
              <a:rPr lang="en-US" u="sng" dirty="0" smtClean="0"/>
              <a:t>ode</a:t>
            </a:r>
            <a:r>
              <a:rPr lang="en-US" dirty="0" smtClean="0"/>
              <a:t>       </a:t>
            </a:r>
            <a:r>
              <a:rPr lang="en-US" sz="2400" dirty="0" smtClean="0"/>
              <a:t>(2/6)</a:t>
            </a:r>
            <a:endParaRPr lang="en-US" sz="2400" dirty="0"/>
          </a:p>
        </p:txBody>
      </p:sp>
      <p:sp>
        <p:nvSpPr>
          <p:cNvPr id="3" name="Content Placeholder 2"/>
          <p:cNvSpPr>
            <a:spLocks noGrp="1"/>
          </p:cNvSpPr>
          <p:nvPr>
            <p:ph idx="1"/>
          </p:nvPr>
        </p:nvSpPr>
        <p:spPr>
          <a:xfrm>
            <a:off x="457200" y="1191674"/>
            <a:ext cx="8229600" cy="5425248"/>
          </a:xfrm>
        </p:spPr>
        <p:txBody>
          <a:bodyPr>
            <a:normAutofit fontScale="92500" lnSpcReduction="20000"/>
          </a:bodyPr>
          <a:lstStyle/>
          <a:p>
            <a:pPr marL="0" indent="0">
              <a:buNone/>
            </a:pPr>
            <a:endParaRPr lang="en-US" dirty="0" smtClean="0"/>
          </a:p>
          <a:p>
            <a:pPr marL="0" indent="0">
              <a:buNone/>
            </a:pPr>
            <a:r>
              <a:rPr lang="en-US" dirty="0" smtClean="0"/>
              <a:t># </a:t>
            </a:r>
            <a:r>
              <a:rPr lang="en-US" dirty="0"/>
              <a:t>threshold to mitigate </a:t>
            </a:r>
            <a:r>
              <a:rPr lang="en-US" dirty="0" err="1"/>
              <a:t>butterflys</a:t>
            </a:r>
            <a:r>
              <a:rPr lang="en-US" dirty="0"/>
              <a:t>/</a:t>
            </a:r>
            <a:r>
              <a:rPr lang="en-US" dirty="0" smtClean="0"/>
              <a:t>moths</a:t>
            </a:r>
          </a:p>
          <a:p>
            <a:pPr marL="0" indent="0">
              <a:buNone/>
            </a:pPr>
            <a:r>
              <a:rPr lang="en-US" dirty="0" err="1" smtClean="0"/>
              <a:t>valid_pic_count</a:t>
            </a:r>
            <a:r>
              <a:rPr lang="en-US" dirty="0" smtClean="0"/>
              <a:t> </a:t>
            </a:r>
            <a:r>
              <a:rPr lang="en-US" dirty="0" smtClean="0"/>
              <a:t>= 0 </a:t>
            </a:r>
            <a:endParaRPr lang="en-US" dirty="0" smtClean="0"/>
          </a:p>
          <a:p>
            <a:pPr marL="0" indent="0">
              <a:buNone/>
            </a:pPr>
            <a:endParaRPr lang="en-US" dirty="0" smtClean="0"/>
          </a:p>
          <a:p>
            <a:pPr marL="0" indent="0">
              <a:buNone/>
            </a:pPr>
            <a:r>
              <a:rPr lang="en-US" dirty="0" smtClean="0"/>
              <a:t>while </a:t>
            </a:r>
            <a:r>
              <a:rPr lang="en-US" dirty="0" smtClean="0"/>
              <a:t>True :</a:t>
            </a:r>
          </a:p>
          <a:p>
            <a:pPr marL="0" indent="0">
              <a:buNone/>
            </a:pPr>
            <a:r>
              <a:rPr lang="en-US" dirty="0" smtClean="0"/>
              <a:t>    </a:t>
            </a:r>
            <a:r>
              <a:rPr lang="en-US" dirty="0"/>
              <a:t> </a:t>
            </a:r>
            <a:r>
              <a:rPr lang="en-US" dirty="0" smtClean="0"/>
              <a:t> </a:t>
            </a:r>
            <a:r>
              <a:rPr lang="en-US" dirty="0" smtClean="0"/>
              <a:t>data </a:t>
            </a:r>
            <a:r>
              <a:rPr lang="en-US" dirty="0" smtClean="0"/>
              <a:t>= </a:t>
            </a:r>
            <a:r>
              <a:rPr lang="en-US" dirty="0" err="1" smtClean="0"/>
              <a:t>self.ser.readline</a:t>
            </a:r>
            <a:r>
              <a:rPr lang="en-US" dirty="0" smtClean="0"/>
              <a:t>().strip()</a:t>
            </a:r>
          </a:p>
          <a:p>
            <a:pPr marL="0" indent="0">
              <a:buNone/>
            </a:pPr>
            <a:r>
              <a:rPr lang="en-US" dirty="0" smtClean="0"/>
              <a:t>      </a:t>
            </a:r>
            <a:r>
              <a:rPr lang="en-US" dirty="0" smtClean="0"/>
              <a:t>if </a:t>
            </a:r>
            <a:r>
              <a:rPr lang="en-US" dirty="0" smtClean="0"/>
              <a:t>data :</a:t>
            </a:r>
          </a:p>
          <a:p>
            <a:pPr marL="0" indent="0">
              <a:buNone/>
            </a:pPr>
            <a:r>
              <a:rPr lang="en-US" dirty="0" smtClean="0"/>
              <a:t>        </a:t>
            </a:r>
            <a:r>
              <a:rPr lang="en-US" dirty="0" smtClean="0"/>
              <a:t>if </a:t>
            </a:r>
            <a:r>
              <a:rPr lang="en-US" dirty="0" smtClean="0"/>
              <a:t>interactive :        #good for testing</a:t>
            </a:r>
          </a:p>
          <a:p>
            <a:pPr marL="0" indent="0">
              <a:buNone/>
            </a:pPr>
            <a:r>
              <a:rPr lang="en-US" dirty="0" smtClean="0"/>
              <a:t>             if </a:t>
            </a:r>
            <a:r>
              <a:rPr lang="en-US" dirty="0" err="1" smtClean="0"/>
              <a:t>int</a:t>
            </a:r>
            <a:r>
              <a:rPr lang="en-US" dirty="0" smtClean="0"/>
              <a:t>(data) &lt; MAX_TRIGGER_DISTANCE:                </a:t>
            </a:r>
            <a:r>
              <a:rPr lang="en-US" dirty="0" smtClean="0"/>
              <a:t>            </a:t>
            </a:r>
          </a:p>
          <a:p>
            <a:pPr marL="0" indent="0">
              <a:buNone/>
            </a:pPr>
            <a:r>
              <a:rPr lang="en-US" sz="2600" dirty="0"/>
              <a:t> </a:t>
            </a:r>
            <a:r>
              <a:rPr lang="en-US" sz="2600" dirty="0" smtClean="0"/>
              <a:t>                                               </a:t>
            </a:r>
            <a:r>
              <a:rPr lang="en-US" sz="2600" dirty="0" smtClean="0"/>
              <a:t>#</a:t>
            </a:r>
            <a:r>
              <a:rPr lang="en-US" sz="2600" dirty="0" smtClean="0"/>
              <a:t>set to a default of 30 inches</a:t>
            </a:r>
          </a:p>
          <a:p>
            <a:pPr marL="0" indent="0">
              <a:buNone/>
            </a:pPr>
            <a:r>
              <a:rPr lang="en-US" dirty="0" smtClean="0"/>
              <a:t>              </a:t>
            </a:r>
            <a:r>
              <a:rPr lang="en-US" dirty="0" smtClean="0"/>
              <a:t>print </a:t>
            </a:r>
            <a:r>
              <a:rPr lang="en-US" dirty="0" smtClean="0"/>
              <a:t>"Detected something -", data</a:t>
            </a:r>
          </a:p>
          <a:p>
            <a:pPr marL="0" indent="0">
              <a:buNone/>
            </a:pPr>
            <a:r>
              <a:rPr lang="en-US" dirty="0" smtClean="0"/>
              <a:t>                       </a:t>
            </a:r>
            <a:endParaRPr lang="en-US" dirty="0"/>
          </a:p>
        </p:txBody>
      </p:sp>
      <p:sp>
        <p:nvSpPr>
          <p:cNvPr id="4" name="Footer Placeholder 3"/>
          <p:cNvSpPr>
            <a:spLocks noGrp="1"/>
          </p:cNvSpPr>
          <p:nvPr>
            <p:ph type="ftr" sz="quarter" idx="11"/>
          </p:nvPr>
        </p:nvSpPr>
        <p:spPr/>
        <p:txBody>
          <a:bodyPr/>
          <a:lstStyle/>
          <a:p>
            <a:r>
              <a:rPr lang="en-US" smtClean="0"/>
              <a:t>Rupa Dachere - rupa@codechix.org</a:t>
            </a:r>
            <a:endParaRPr lang="en-US"/>
          </a:p>
        </p:txBody>
      </p:sp>
      <p:sp>
        <p:nvSpPr>
          <p:cNvPr id="5" name="Slide Number Placeholder 4"/>
          <p:cNvSpPr>
            <a:spLocks noGrp="1"/>
          </p:cNvSpPr>
          <p:nvPr>
            <p:ph type="sldNum" sz="quarter" idx="12"/>
          </p:nvPr>
        </p:nvSpPr>
        <p:spPr/>
        <p:txBody>
          <a:bodyPr/>
          <a:lstStyle/>
          <a:p>
            <a:fld id="{A52D4178-2375-FF44-9D9B-0CD7EEE1664D}" type="slidenum">
              <a:rPr lang="en-US" smtClean="0"/>
              <a:t>23</a:t>
            </a:fld>
            <a:endParaRPr lang="en-US"/>
          </a:p>
        </p:txBody>
      </p:sp>
      <p:sp>
        <p:nvSpPr>
          <p:cNvPr id="6" name="Date Placeholder 5"/>
          <p:cNvSpPr>
            <a:spLocks noGrp="1"/>
          </p:cNvSpPr>
          <p:nvPr>
            <p:ph type="dt" sz="half" idx="10"/>
          </p:nvPr>
        </p:nvSpPr>
        <p:spPr/>
        <p:txBody>
          <a:bodyPr/>
          <a:lstStyle/>
          <a:p>
            <a:r>
              <a:rPr lang="en-US" smtClean="0"/>
              <a:t>PyCon 2013</a:t>
            </a:r>
            <a:endParaRPr lang="en-US"/>
          </a:p>
        </p:txBody>
      </p:sp>
    </p:spTree>
    <p:extLst>
      <p:ext uri="{BB962C8B-B14F-4D97-AF65-F5344CB8AC3E}">
        <p14:creationId xmlns:p14="http://schemas.microsoft.com/office/powerpoint/2010/main" val="418075821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err="1" smtClean="0"/>
              <a:t>RaspberryPi</a:t>
            </a:r>
            <a:r>
              <a:rPr lang="en-US" u="sng" dirty="0" smtClean="0"/>
              <a:t> Code</a:t>
            </a:r>
            <a:r>
              <a:rPr lang="en-US" dirty="0" smtClean="0"/>
              <a:t>      </a:t>
            </a:r>
            <a:r>
              <a:rPr lang="en-US" sz="2400" dirty="0" smtClean="0"/>
              <a:t>(3/6)</a:t>
            </a:r>
            <a:endParaRPr lang="en-US" sz="2400" dirty="0"/>
          </a:p>
        </p:txBody>
      </p:sp>
      <p:sp>
        <p:nvSpPr>
          <p:cNvPr id="3" name="Content Placeholder 2"/>
          <p:cNvSpPr>
            <a:spLocks noGrp="1"/>
          </p:cNvSpPr>
          <p:nvPr>
            <p:ph idx="1"/>
          </p:nvPr>
        </p:nvSpPr>
        <p:spPr/>
        <p:txBody>
          <a:bodyPr>
            <a:normAutofit fontScale="70000" lnSpcReduction="20000"/>
          </a:bodyPr>
          <a:lstStyle/>
          <a:p>
            <a:pPr marL="0" indent="0">
              <a:buNone/>
            </a:pPr>
            <a:r>
              <a:rPr lang="en-US" dirty="0" smtClean="0"/>
              <a:t>     </a:t>
            </a:r>
            <a:r>
              <a:rPr lang="en-US" dirty="0" err="1" smtClean="0"/>
              <a:t>valid_pic_count</a:t>
            </a:r>
            <a:r>
              <a:rPr lang="en-US" dirty="0" smtClean="0"/>
              <a:t> +</a:t>
            </a:r>
            <a:r>
              <a:rPr lang="en-US" dirty="0"/>
              <a:t>= </a:t>
            </a:r>
            <a:r>
              <a:rPr lang="en-US" dirty="0" smtClean="0"/>
              <a:t>1</a:t>
            </a:r>
          </a:p>
          <a:p>
            <a:pPr marL="0" indent="0">
              <a:buNone/>
            </a:pPr>
            <a:endParaRPr lang="en-US" dirty="0"/>
          </a:p>
          <a:p>
            <a:pPr marL="0" indent="0">
              <a:buNone/>
            </a:pPr>
            <a:r>
              <a:rPr lang="en-US" dirty="0" smtClean="0"/>
              <a:t>     if </a:t>
            </a:r>
            <a:r>
              <a:rPr lang="en-US" dirty="0" err="1" smtClean="0"/>
              <a:t>valid_pic_count</a:t>
            </a:r>
            <a:r>
              <a:rPr lang="en-US" dirty="0" smtClean="0"/>
              <a:t> =</a:t>
            </a:r>
            <a:r>
              <a:rPr lang="en-US" dirty="0"/>
              <a:t>= </a:t>
            </a:r>
            <a:r>
              <a:rPr lang="en-US" dirty="0" smtClean="0"/>
              <a:t>VALID_PIC_THRESHOLD:</a:t>
            </a:r>
          </a:p>
          <a:p>
            <a:pPr marL="0" indent="0">
              <a:buNone/>
            </a:pPr>
            <a:endParaRPr lang="en-US" dirty="0"/>
          </a:p>
          <a:p>
            <a:pPr marL="0" indent="0">
              <a:buNone/>
            </a:pPr>
            <a:r>
              <a:rPr lang="en-US" dirty="0"/>
              <a:t>       </a:t>
            </a:r>
            <a:r>
              <a:rPr lang="en-US" dirty="0" smtClean="0"/>
              <a:t>   # get current date and timestamp</a:t>
            </a:r>
            <a:endParaRPr lang="en-US" dirty="0"/>
          </a:p>
          <a:p>
            <a:pPr marL="0" indent="0">
              <a:buNone/>
            </a:pPr>
            <a:r>
              <a:rPr lang="en-US" dirty="0"/>
              <a:t>          </a:t>
            </a:r>
            <a:r>
              <a:rPr lang="en-US" dirty="0" smtClean="0"/>
              <a:t>now </a:t>
            </a:r>
            <a:r>
              <a:rPr lang="en-US" dirty="0"/>
              <a:t>= </a:t>
            </a:r>
            <a:r>
              <a:rPr lang="en-US" dirty="0" err="1"/>
              <a:t>datetime.datetime.now</a:t>
            </a:r>
            <a:r>
              <a:rPr lang="en-US" dirty="0"/>
              <a:t>(</a:t>
            </a:r>
            <a:r>
              <a:rPr lang="en-US" dirty="0" smtClean="0"/>
              <a:t>)</a:t>
            </a:r>
          </a:p>
          <a:p>
            <a:pPr marL="0" indent="0">
              <a:buNone/>
            </a:pPr>
            <a:endParaRPr lang="en-US" dirty="0" smtClean="0"/>
          </a:p>
          <a:p>
            <a:pPr marL="0" indent="0">
              <a:buNone/>
            </a:pPr>
            <a:r>
              <a:rPr lang="en-US" dirty="0"/>
              <a:t> </a:t>
            </a:r>
            <a:r>
              <a:rPr lang="en-US" dirty="0" smtClean="0"/>
              <a:t>         </a:t>
            </a:r>
            <a:r>
              <a:rPr lang="en-US" dirty="0"/>
              <a:t>#build snapshot filename with date and timestamp</a:t>
            </a:r>
          </a:p>
          <a:p>
            <a:pPr marL="0" indent="0">
              <a:buNone/>
            </a:pPr>
            <a:r>
              <a:rPr lang="en-US" dirty="0"/>
              <a:t>          </a:t>
            </a:r>
            <a:r>
              <a:rPr lang="en-US" dirty="0" err="1" smtClean="0"/>
              <a:t>snapshot_filename</a:t>
            </a:r>
            <a:r>
              <a:rPr lang="en-US" dirty="0" smtClean="0"/>
              <a:t> </a:t>
            </a:r>
            <a:r>
              <a:rPr lang="en-US" dirty="0"/>
              <a:t>= "visitor-%d:%d:%d-%d:%d</a:t>
            </a:r>
            <a:r>
              <a:rPr lang="en-US" dirty="0" smtClean="0"/>
              <a:t>:</a:t>
            </a:r>
          </a:p>
          <a:p>
            <a:pPr marL="0" indent="0">
              <a:buNone/>
            </a:pPr>
            <a:r>
              <a:rPr lang="en-US" dirty="0"/>
              <a:t> </a:t>
            </a:r>
            <a:r>
              <a:rPr lang="en-US" dirty="0" smtClean="0"/>
              <a:t>                                                             %</a:t>
            </a:r>
            <a:r>
              <a:rPr lang="en-US" dirty="0" err="1"/>
              <a:t>d.jpg</a:t>
            </a:r>
            <a:r>
              <a:rPr lang="en-US" dirty="0"/>
              <a:t>" % (</a:t>
            </a:r>
            <a:r>
              <a:rPr lang="en-US" dirty="0" err="1"/>
              <a:t>now.year</a:t>
            </a:r>
            <a:r>
              <a:rPr lang="en-US" dirty="0"/>
              <a:t>, </a:t>
            </a:r>
            <a:r>
              <a:rPr lang="en-US" dirty="0" err="1"/>
              <a:t>now.month</a:t>
            </a:r>
            <a:r>
              <a:rPr lang="en-US" dirty="0"/>
              <a:t>, </a:t>
            </a:r>
            <a:endParaRPr lang="en-US" dirty="0" smtClean="0"/>
          </a:p>
          <a:p>
            <a:pPr marL="0" indent="0">
              <a:buNone/>
            </a:pPr>
            <a:r>
              <a:rPr lang="en-US" dirty="0"/>
              <a:t> </a:t>
            </a:r>
            <a:r>
              <a:rPr lang="en-US" dirty="0" smtClean="0"/>
              <a:t>                                                              </a:t>
            </a:r>
            <a:r>
              <a:rPr lang="en-US" dirty="0" err="1" smtClean="0"/>
              <a:t>now.day</a:t>
            </a:r>
            <a:r>
              <a:rPr lang="en-US" dirty="0"/>
              <a:t>, </a:t>
            </a:r>
            <a:r>
              <a:rPr lang="en-US" dirty="0" err="1"/>
              <a:t>now.hour</a:t>
            </a:r>
            <a:r>
              <a:rPr lang="en-US" dirty="0"/>
              <a:t>, </a:t>
            </a:r>
            <a:r>
              <a:rPr lang="en-US" dirty="0" smtClean="0"/>
              <a:t> </a:t>
            </a:r>
          </a:p>
          <a:p>
            <a:pPr marL="0" indent="0">
              <a:buNone/>
            </a:pPr>
            <a:r>
              <a:rPr lang="en-US" dirty="0"/>
              <a:t> </a:t>
            </a:r>
            <a:r>
              <a:rPr lang="en-US" dirty="0" smtClean="0"/>
              <a:t>                                                              </a:t>
            </a:r>
            <a:r>
              <a:rPr lang="en-US" dirty="0" err="1" smtClean="0"/>
              <a:t>now.minute</a:t>
            </a:r>
            <a:r>
              <a:rPr lang="en-US" dirty="0"/>
              <a:t>, </a:t>
            </a:r>
            <a:r>
              <a:rPr lang="en-US" dirty="0" err="1"/>
              <a:t>now.second</a:t>
            </a:r>
            <a:r>
              <a:rPr lang="en-US" dirty="0" smtClean="0"/>
              <a:t>)       </a:t>
            </a:r>
            <a:endParaRPr lang="en-US" dirty="0"/>
          </a:p>
        </p:txBody>
      </p:sp>
      <p:sp>
        <p:nvSpPr>
          <p:cNvPr id="4" name="Date Placeholder 3"/>
          <p:cNvSpPr>
            <a:spLocks noGrp="1"/>
          </p:cNvSpPr>
          <p:nvPr>
            <p:ph type="dt" sz="half" idx="10"/>
          </p:nvPr>
        </p:nvSpPr>
        <p:spPr/>
        <p:txBody>
          <a:bodyPr/>
          <a:lstStyle/>
          <a:p>
            <a:r>
              <a:rPr lang="en-US" smtClean="0"/>
              <a:t>PyCon 2013</a:t>
            </a:r>
            <a:endParaRPr lang="en-US"/>
          </a:p>
        </p:txBody>
      </p:sp>
      <p:sp>
        <p:nvSpPr>
          <p:cNvPr id="5" name="Footer Placeholder 4"/>
          <p:cNvSpPr>
            <a:spLocks noGrp="1"/>
          </p:cNvSpPr>
          <p:nvPr>
            <p:ph type="ftr" sz="quarter" idx="11"/>
          </p:nvPr>
        </p:nvSpPr>
        <p:spPr/>
        <p:txBody>
          <a:bodyPr/>
          <a:lstStyle/>
          <a:p>
            <a:r>
              <a:rPr lang="en-US" smtClean="0"/>
              <a:t>Rupa Dachere - rupa@codechix.org</a:t>
            </a:r>
            <a:endParaRPr lang="en-US"/>
          </a:p>
        </p:txBody>
      </p:sp>
      <p:sp>
        <p:nvSpPr>
          <p:cNvPr id="6" name="Slide Number Placeholder 5"/>
          <p:cNvSpPr>
            <a:spLocks noGrp="1"/>
          </p:cNvSpPr>
          <p:nvPr>
            <p:ph type="sldNum" sz="quarter" idx="12"/>
          </p:nvPr>
        </p:nvSpPr>
        <p:spPr/>
        <p:txBody>
          <a:bodyPr/>
          <a:lstStyle/>
          <a:p>
            <a:fld id="{A52D4178-2375-FF44-9D9B-0CD7EEE1664D}" type="slidenum">
              <a:rPr lang="en-US" smtClean="0"/>
              <a:t>24</a:t>
            </a:fld>
            <a:endParaRPr lang="en-US"/>
          </a:p>
        </p:txBody>
      </p:sp>
    </p:spTree>
    <p:extLst>
      <p:ext uri="{BB962C8B-B14F-4D97-AF65-F5344CB8AC3E}">
        <p14:creationId xmlns:p14="http://schemas.microsoft.com/office/powerpoint/2010/main" val="19958508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err="1" smtClean="0"/>
              <a:t>RaspberryPi</a:t>
            </a:r>
            <a:r>
              <a:rPr lang="en-US" u="sng" dirty="0" smtClean="0"/>
              <a:t> Code</a:t>
            </a:r>
            <a:r>
              <a:rPr lang="en-US" dirty="0" smtClean="0"/>
              <a:t>      </a:t>
            </a:r>
            <a:r>
              <a:rPr lang="en-US" sz="2400" dirty="0" smtClean="0"/>
              <a:t>(4/6)</a:t>
            </a:r>
            <a:endParaRPr lang="en-US" sz="2400" dirty="0"/>
          </a:p>
        </p:txBody>
      </p:sp>
      <p:sp>
        <p:nvSpPr>
          <p:cNvPr id="3" name="Content Placeholder 2"/>
          <p:cNvSpPr>
            <a:spLocks noGrp="1"/>
          </p:cNvSpPr>
          <p:nvPr>
            <p:ph idx="1"/>
          </p:nvPr>
        </p:nvSpPr>
        <p:spPr/>
        <p:txBody>
          <a:bodyPr>
            <a:normAutofit/>
          </a:bodyPr>
          <a:lstStyle/>
          <a:p>
            <a:pPr marL="0" indent="0">
              <a:buNone/>
            </a:pPr>
            <a:r>
              <a:rPr lang="en-US" sz="2800" dirty="0" err="1" smtClean="0"/>
              <a:t>take_snapshot_cmd</a:t>
            </a:r>
            <a:r>
              <a:rPr lang="en-US" sz="2800" dirty="0" smtClean="0"/>
              <a:t> </a:t>
            </a:r>
            <a:r>
              <a:rPr lang="en-US" sz="2800" dirty="0"/>
              <a:t>= ”</a:t>
            </a:r>
            <a:r>
              <a:rPr lang="en-US" sz="2800" dirty="0" err="1"/>
              <a:t>fswebcam</a:t>
            </a:r>
            <a:r>
              <a:rPr lang="en-US" sz="2800" dirty="0"/>
              <a:t> ./snaps/" + </a:t>
            </a:r>
            <a:r>
              <a:rPr lang="en-US" sz="2800" dirty="0" smtClean="0"/>
              <a:t>snapshot</a:t>
            </a:r>
          </a:p>
          <a:p>
            <a:pPr marL="0" indent="0">
              <a:buNone/>
            </a:pPr>
            <a:endParaRPr lang="en-US" sz="2800" dirty="0"/>
          </a:p>
          <a:p>
            <a:pPr marL="0" indent="0">
              <a:buNone/>
            </a:pPr>
            <a:r>
              <a:rPr lang="en-US" sz="2800" dirty="0" err="1" smtClean="0"/>
              <a:t>snapshot_return_code</a:t>
            </a:r>
            <a:r>
              <a:rPr lang="en-US" sz="2800" dirty="0" smtClean="0"/>
              <a:t> </a:t>
            </a:r>
            <a:r>
              <a:rPr lang="en-US" sz="2800" dirty="0"/>
              <a:t>= </a:t>
            </a:r>
            <a:r>
              <a:rPr lang="en-US" sz="2800" dirty="0" smtClean="0"/>
              <a:t>                                                 </a:t>
            </a:r>
          </a:p>
          <a:p>
            <a:pPr marL="0" indent="0">
              <a:buNone/>
            </a:pPr>
            <a:r>
              <a:rPr lang="en-US" sz="2800" dirty="0"/>
              <a:t> </a:t>
            </a:r>
            <a:r>
              <a:rPr lang="en-US" sz="2800" dirty="0" smtClean="0"/>
              <a:t>                                 call</a:t>
            </a:r>
            <a:r>
              <a:rPr lang="en-US" sz="2800" dirty="0"/>
              <a:t>(</a:t>
            </a:r>
            <a:r>
              <a:rPr lang="en-US" sz="2800" dirty="0" err="1" smtClean="0"/>
              <a:t>take_snapshot_cmd</a:t>
            </a:r>
            <a:r>
              <a:rPr lang="en-US" sz="2800" dirty="0" smtClean="0"/>
              <a:t> ,shell</a:t>
            </a:r>
            <a:r>
              <a:rPr lang="en-US" sz="2800" dirty="0"/>
              <a:t>=True)</a:t>
            </a:r>
          </a:p>
          <a:p>
            <a:pPr marL="0" indent="0">
              <a:buNone/>
            </a:pPr>
            <a:r>
              <a:rPr lang="en-US" sz="2800" dirty="0"/>
              <a:t>                          </a:t>
            </a:r>
          </a:p>
          <a:p>
            <a:pPr marL="0" indent="0">
              <a:buNone/>
            </a:pPr>
            <a:r>
              <a:rPr lang="en-US" sz="2800" dirty="0" smtClean="0"/>
              <a:t>#</a:t>
            </a:r>
            <a:r>
              <a:rPr lang="en-US" sz="2800" dirty="0"/>
              <a:t>reset </a:t>
            </a:r>
            <a:r>
              <a:rPr lang="en-US" sz="2800" dirty="0" err="1" smtClean="0"/>
              <a:t>valid_pic_count</a:t>
            </a:r>
            <a:endParaRPr lang="en-US" sz="2800" dirty="0"/>
          </a:p>
          <a:p>
            <a:pPr marL="0" indent="0">
              <a:buNone/>
            </a:pPr>
            <a:r>
              <a:rPr lang="en-US" sz="2800" dirty="0" err="1" smtClean="0"/>
              <a:t>valid_pic_count</a:t>
            </a:r>
            <a:r>
              <a:rPr lang="en-US" sz="2800" dirty="0" smtClean="0"/>
              <a:t> </a:t>
            </a:r>
            <a:r>
              <a:rPr lang="en-US" sz="2800" dirty="0"/>
              <a:t>= 0</a:t>
            </a:r>
          </a:p>
          <a:p>
            <a:pPr marL="0" indent="0">
              <a:buNone/>
            </a:pPr>
            <a:endParaRPr lang="en-US" dirty="0"/>
          </a:p>
        </p:txBody>
      </p:sp>
      <p:sp>
        <p:nvSpPr>
          <p:cNvPr id="4" name="Date Placeholder 3"/>
          <p:cNvSpPr>
            <a:spLocks noGrp="1"/>
          </p:cNvSpPr>
          <p:nvPr>
            <p:ph type="dt" sz="half" idx="10"/>
          </p:nvPr>
        </p:nvSpPr>
        <p:spPr/>
        <p:txBody>
          <a:bodyPr/>
          <a:lstStyle/>
          <a:p>
            <a:r>
              <a:rPr lang="en-US" smtClean="0"/>
              <a:t>PyCon 2013</a:t>
            </a:r>
            <a:endParaRPr lang="en-US"/>
          </a:p>
        </p:txBody>
      </p:sp>
      <p:sp>
        <p:nvSpPr>
          <p:cNvPr id="5" name="Footer Placeholder 4"/>
          <p:cNvSpPr>
            <a:spLocks noGrp="1"/>
          </p:cNvSpPr>
          <p:nvPr>
            <p:ph type="ftr" sz="quarter" idx="11"/>
          </p:nvPr>
        </p:nvSpPr>
        <p:spPr/>
        <p:txBody>
          <a:bodyPr/>
          <a:lstStyle/>
          <a:p>
            <a:r>
              <a:rPr lang="en-US" smtClean="0"/>
              <a:t>Rupa Dachere - rupa@codechix.org</a:t>
            </a:r>
            <a:endParaRPr lang="en-US"/>
          </a:p>
        </p:txBody>
      </p:sp>
      <p:sp>
        <p:nvSpPr>
          <p:cNvPr id="6" name="Slide Number Placeholder 5"/>
          <p:cNvSpPr>
            <a:spLocks noGrp="1"/>
          </p:cNvSpPr>
          <p:nvPr>
            <p:ph type="sldNum" sz="quarter" idx="12"/>
          </p:nvPr>
        </p:nvSpPr>
        <p:spPr/>
        <p:txBody>
          <a:bodyPr/>
          <a:lstStyle/>
          <a:p>
            <a:fld id="{A52D4178-2375-FF44-9D9B-0CD7EEE1664D}" type="slidenum">
              <a:rPr lang="en-US" smtClean="0"/>
              <a:t>25</a:t>
            </a:fld>
            <a:endParaRPr lang="en-US"/>
          </a:p>
        </p:txBody>
      </p:sp>
    </p:spTree>
    <p:extLst>
      <p:ext uri="{BB962C8B-B14F-4D97-AF65-F5344CB8AC3E}">
        <p14:creationId xmlns:p14="http://schemas.microsoft.com/office/powerpoint/2010/main" val="195636606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err="1" smtClean="0"/>
              <a:t>RaspberryPi</a:t>
            </a:r>
            <a:r>
              <a:rPr lang="en-US" u="sng" dirty="0" smtClean="0"/>
              <a:t> Code</a:t>
            </a:r>
            <a:r>
              <a:rPr lang="en-US" dirty="0" smtClean="0"/>
              <a:t>     </a:t>
            </a:r>
            <a:r>
              <a:rPr lang="en-US" sz="2400" dirty="0" smtClean="0"/>
              <a:t>(5/6)</a:t>
            </a:r>
            <a:endParaRPr lang="en-US" sz="2400" dirty="0"/>
          </a:p>
        </p:txBody>
      </p:sp>
      <p:sp>
        <p:nvSpPr>
          <p:cNvPr id="3" name="Content Placeholder 2"/>
          <p:cNvSpPr>
            <a:spLocks noGrp="1"/>
          </p:cNvSpPr>
          <p:nvPr>
            <p:ph idx="1"/>
          </p:nvPr>
        </p:nvSpPr>
        <p:spPr>
          <a:xfrm>
            <a:off x="457200" y="1600200"/>
            <a:ext cx="8229600" cy="5016721"/>
          </a:xfrm>
        </p:spPr>
        <p:txBody>
          <a:bodyPr>
            <a:normAutofit lnSpcReduction="10000"/>
          </a:bodyPr>
          <a:lstStyle/>
          <a:p>
            <a:pPr marL="0" indent="0">
              <a:buNone/>
            </a:pPr>
            <a:r>
              <a:rPr lang="en-US" dirty="0" smtClean="0"/>
              <a:t> </a:t>
            </a:r>
            <a:r>
              <a:rPr lang="en-US" sz="3900" dirty="0" smtClean="0"/>
              <a:t>print "Doing GIT stuff..</a:t>
            </a:r>
            <a:r>
              <a:rPr lang="en-US" sz="4900" dirty="0" smtClean="0"/>
              <a:t>..”</a:t>
            </a:r>
          </a:p>
          <a:p>
            <a:pPr marL="800100" lvl="2" indent="0">
              <a:buNone/>
            </a:pPr>
            <a:r>
              <a:rPr lang="en-US" sz="2900" dirty="0" err="1" smtClean="0"/>
              <a:t>do_git_stuff</a:t>
            </a:r>
            <a:r>
              <a:rPr lang="en-US" sz="2900" dirty="0" smtClean="0"/>
              <a:t> = "</a:t>
            </a:r>
            <a:r>
              <a:rPr lang="en-US" sz="2900" dirty="0" err="1" smtClean="0"/>
              <a:t>git</a:t>
            </a:r>
            <a:r>
              <a:rPr lang="en-US" sz="2900" dirty="0" smtClean="0"/>
              <a:t> </a:t>
            </a:r>
            <a:r>
              <a:rPr lang="en-US" sz="2900" dirty="0" smtClean="0"/>
              <a:t>add </a:t>
            </a:r>
          </a:p>
          <a:p>
            <a:pPr marL="800100" lvl="2" indent="0">
              <a:buNone/>
            </a:pPr>
            <a:r>
              <a:rPr lang="en-US" sz="2900" dirty="0"/>
              <a:t> </a:t>
            </a:r>
            <a:r>
              <a:rPr lang="en-US" sz="2900" dirty="0" smtClean="0"/>
              <a:t>                              </a:t>
            </a:r>
            <a:r>
              <a:rPr lang="en-US" sz="2900" dirty="0" smtClean="0"/>
              <a:t>BASEDIR_FOR_GIT_IMAGES</a:t>
            </a:r>
            <a:r>
              <a:rPr lang="en-US" sz="2900" dirty="0" smtClean="0"/>
              <a:t>; </a:t>
            </a:r>
          </a:p>
          <a:p>
            <a:pPr marL="800100" lvl="2" indent="0">
              <a:buNone/>
            </a:pPr>
            <a:r>
              <a:rPr lang="en-US" sz="2900" dirty="0"/>
              <a:t> </a:t>
            </a:r>
            <a:r>
              <a:rPr lang="en-US" sz="2900" dirty="0" err="1" smtClean="0"/>
              <a:t>git</a:t>
            </a:r>
            <a:r>
              <a:rPr lang="en-US" sz="2900" dirty="0" smtClean="0"/>
              <a:t> </a:t>
            </a:r>
            <a:r>
              <a:rPr lang="en-US" sz="2900" dirty="0" smtClean="0"/>
              <a:t>commit -m \"another visitor\” </a:t>
            </a:r>
            <a:r>
              <a:rPr lang="en-US" sz="2900" dirty="0" smtClean="0"/>
              <a:t>        </a:t>
            </a:r>
          </a:p>
          <a:p>
            <a:pPr marL="800100" lvl="2" indent="0">
              <a:buNone/>
            </a:pPr>
            <a:r>
              <a:rPr lang="en-US" sz="2900" dirty="0"/>
              <a:t> </a:t>
            </a:r>
            <a:r>
              <a:rPr lang="en-US" sz="2900" dirty="0" smtClean="0"/>
              <a:t>                              </a:t>
            </a:r>
            <a:r>
              <a:rPr lang="en-US" sz="2900" dirty="0" smtClean="0"/>
              <a:t>BASEDIR_FOR_GIT_IMAGES</a:t>
            </a:r>
            <a:r>
              <a:rPr lang="en-US" sz="2900" dirty="0" smtClean="0"/>
              <a:t>;</a:t>
            </a:r>
          </a:p>
          <a:p>
            <a:pPr marL="800100" lvl="2" indent="0">
              <a:buNone/>
            </a:pPr>
            <a:r>
              <a:rPr lang="en-US" sz="2900" dirty="0"/>
              <a:t> </a:t>
            </a:r>
            <a:r>
              <a:rPr lang="en-US" sz="2900" dirty="0" err="1" smtClean="0"/>
              <a:t>git</a:t>
            </a:r>
            <a:r>
              <a:rPr lang="en-US" sz="2900" dirty="0" smtClean="0"/>
              <a:t> </a:t>
            </a:r>
            <a:r>
              <a:rPr lang="en-US" sz="2900" dirty="0" smtClean="0"/>
              <a:t>push”</a:t>
            </a:r>
          </a:p>
          <a:p>
            <a:pPr marL="800100" lvl="2" indent="0">
              <a:buNone/>
            </a:pPr>
            <a:r>
              <a:rPr lang="en-US" sz="2900" dirty="0" smtClean="0"/>
              <a:t> </a:t>
            </a:r>
            <a:r>
              <a:rPr lang="en-US" sz="2900" dirty="0" err="1" smtClean="0"/>
              <a:t>git_cmds_return_code</a:t>
            </a:r>
            <a:r>
              <a:rPr lang="en-US" sz="2900" dirty="0" smtClean="0"/>
              <a:t> </a:t>
            </a:r>
            <a:r>
              <a:rPr lang="en-US" sz="2900" dirty="0" smtClean="0"/>
              <a:t>= call(</a:t>
            </a:r>
            <a:r>
              <a:rPr lang="en-US" sz="2900" dirty="0" err="1" smtClean="0"/>
              <a:t>do_git_stuff</a:t>
            </a:r>
            <a:r>
              <a:rPr lang="en-US" sz="2900" dirty="0" smtClean="0"/>
              <a:t>, </a:t>
            </a:r>
            <a:r>
              <a:rPr lang="en-US" sz="2900" dirty="0" smtClean="0"/>
              <a:t>  </a:t>
            </a:r>
          </a:p>
          <a:p>
            <a:pPr marL="800100" lvl="2" indent="0">
              <a:buNone/>
            </a:pPr>
            <a:r>
              <a:rPr lang="en-US" sz="2900" dirty="0"/>
              <a:t> </a:t>
            </a:r>
            <a:r>
              <a:rPr lang="en-US" sz="2900" dirty="0" smtClean="0"/>
              <a:t>                                                               </a:t>
            </a:r>
            <a:r>
              <a:rPr lang="en-US" sz="2900" dirty="0" smtClean="0"/>
              <a:t>shell</a:t>
            </a:r>
            <a:r>
              <a:rPr lang="en-US" sz="2900" dirty="0" smtClean="0"/>
              <a:t>=True</a:t>
            </a:r>
            <a:r>
              <a:rPr lang="en-US" sz="2900" dirty="0" smtClean="0"/>
              <a:t>)</a:t>
            </a:r>
          </a:p>
          <a:p>
            <a:pPr marL="0" indent="0">
              <a:buNone/>
            </a:pPr>
            <a:r>
              <a:rPr lang="en-US" sz="3700" dirty="0" smtClean="0"/>
              <a:t>Call </a:t>
            </a:r>
            <a:r>
              <a:rPr lang="en-US" sz="3700" dirty="0" err="1" smtClean="0"/>
              <a:t>send_sms</a:t>
            </a:r>
            <a:r>
              <a:rPr lang="en-US" sz="3700" dirty="0" smtClean="0"/>
              <a:t> with GIT URL</a:t>
            </a:r>
            <a:endParaRPr lang="en-US" sz="3700" dirty="0" smtClean="0"/>
          </a:p>
          <a:p>
            <a:pPr marL="400050" lvl="1" indent="0">
              <a:buNone/>
            </a:pPr>
            <a:endParaRPr lang="en-US" sz="4900" dirty="0" smtClean="0"/>
          </a:p>
          <a:p>
            <a:pPr marL="400050" lvl="1" indent="0">
              <a:buNone/>
            </a:pPr>
            <a:endParaRPr lang="en-US" sz="4900" dirty="0" smtClean="0"/>
          </a:p>
        </p:txBody>
      </p:sp>
      <p:sp>
        <p:nvSpPr>
          <p:cNvPr id="4" name="Footer Placeholder 3"/>
          <p:cNvSpPr>
            <a:spLocks noGrp="1"/>
          </p:cNvSpPr>
          <p:nvPr>
            <p:ph type="ftr" sz="quarter" idx="11"/>
          </p:nvPr>
        </p:nvSpPr>
        <p:spPr/>
        <p:txBody>
          <a:bodyPr/>
          <a:lstStyle/>
          <a:p>
            <a:r>
              <a:rPr lang="en-US" smtClean="0"/>
              <a:t>Rupa Dachere - rupa@codechix.org</a:t>
            </a:r>
            <a:endParaRPr lang="en-US"/>
          </a:p>
        </p:txBody>
      </p:sp>
      <p:sp>
        <p:nvSpPr>
          <p:cNvPr id="5" name="Slide Number Placeholder 4"/>
          <p:cNvSpPr>
            <a:spLocks noGrp="1"/>
          </p:cNvSpPr>
          <p:nvPr>
            <p:ph type="sldNum" sz="quarter" idx="12"/>
          </p:nvPr>
        </p:nvSpPr>
        <p:spPr/>
        <p:txBody>
          <a:bodyPr/>
          <a:lstStyle/>
          <a:p>
            <a:fld id="{A52D4178-2375-FF44-9D9B-0CD7EEE1664D}" type="slidenum">
              <a:rPr lang="en-US" smtClean="0"/>
              <a:t>26</a:t>
            </a:fld>
            <a:endParaRPr lang="en-US"/>
          </a:p>
        </p:txBody>
      </p:sp>
      <p:sp>
        <p:nvSpPr>
          <p:cNvPr id="6" name="Date Placeholder 5"/>
          <p:cNvSpPr>
            <a:spLocks noGrp="1"/>
          </p:cNvSpPr>
          <p:nvPr>
            <p:ph type="dt" sz="half" idx="10"/>
          </p:nvPr>
        </p:nvSpPr>
        <p:spPr/>
        <p:txBody>
          <a:bodyPr/>
          <a:lstStyle/>
          <a:p>
            <a:r>
              <a:rPr lang="en-US" smtClean="0"/>
              <a:t>PyCon 2013</a:t>
            </a:r>
            <a:endParaRPr lang="en-US"/>
          </a:p>
        </p:txBody>
      </p:sp>
    </p:spTree>
    <p:extLst>
      <p:ext uri="{BB962C8B-B14F-4D97-AF65-F5344CB8AC3E}">
        <p14:creationId xmlns:p14="http://schemas.microsoft.com/office/powerpoint/2010/main" val="5451529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err="1" smtClean="0"/>
              <a:t>RaspberryPi</a:t>
            </a:r>
            <a:r>
              <a:rPr lang="en-US" u="sng" dirty="0" smtClean="0"/>
              <a:t> Code   </a:t>
            </a:r>
            <a:r>
              <a:rPr lang="en-US" sz="2400" dirty="0" smtClean="0"/>
              <a:t>(</a:t>
            </a:r>
            <a:r>
              <a:rPr lang="en-US" sz="2400" dirty="0"/>
              <a:t>6</a:t>
            </a:r>
            <a:r>
              <a:rPr lang="en-US" sz="2400" dirty="0" smtClean="0"/>
              <a:t>/6)</a:t>
            </a:r>
            <a:endParaRPr lang="en-US" sz="2400" dirty="0"/>
          </a:p>
        </p:txBody>
      </p:sp>
      <p:sp>
        <p:nvSpPr>
          <p:cNvPr id="3" name="Content Placeholder 2"/>
          <p:cNvSpPr>
            <a:spLocks noGrp="1"/>
          </p:cNvSpPr>
          <p:nvPr>
            <p:ph idx="1"/>
          </p:nvPr>
        </p:nvSpPr>
        <p:spPr>
          <a:xfrm>
            <a:off x="457200" y="1600200"/>
            <a:ext cx="8229600" cy="4756150"/>
          </a:xfrm>
        </p:spPr>
        <p:txBody>
          <a:bodyPr>
            <a:normAutofit fontScale="25000" lnSpcReduction="20000"/>
          </a:bodyPr>
          <a:lstStyle/>
          <a:p>
            <a:pPr marL="0" indent="0">
              <a:buNone/>
            </a:pPr>
            <a:r>
              <a:rPr lang="en-US" sz="9600" u="sng" dirty="0" err="1" smtClean="0"/>
              <a:t>Send_sms.py</a:t>
            </a:r>
            <a:r>
              <a:rPr lang="en-US" sz="9600" u="sng" dirty="0" smtClean="0"/>
              <a:t>:    Uses </a:t>
            </a:r>
            <a:r>
              <a:rPr lang="en-US" sz="9600" u="sng" dirty="0" err="1" smtClean="0"/>
              <a:t>Twilio</a:t>
            </a:r>
            <a:r>
              <a:rPr lang="en-US" sz="9600" u="sng" dirty="0" smtClean="0"/>
              <a:t> API</a:t>
            </a:r>
          </a:p>
          <a:p>
            <a:pPr marL="0" indent="0">
              <a:buNone/>
            </a:pPr>
            <a:endParaRPr lang="en-US" sz="9600" dirty="0" smtClean="0"/>
          </a:p>
          <a:p>
            <a:pPr marL="0" indent="0">
              <a:buNone/>
            </a:pPr>
            <a:r>
              <a:rPr lang="en-US" sz="9600" dirty="0" err="1" smtClean="0"/>
              <a:t>parser.add_option</a:t>
            </a:r>
            <a:r>
              <a:rPr lang="en-US" sz="9600" dirty="0" smtClean="0"/>
              <a:t>('-u', '--</a:t>
            </a:r>
            <a:r>
              <a:rPr lang="en-US" sz="9600" dirty="0" err="1" smtClean="0"/>
              <a:t>sms_url</a:t>
            </a:r>
            <a:r>
              <a:rPr lang="en-US" sz="9600" dirty="0" smtClean="0"/>
              <a:t>’, action="store", </a:t>
            </a:r>
            <a:r>
              <a:rPr lang="en-US" sz="9600" dirty="0" err="1" smtClean="0"/>
              <a:t>dest</a:t>
            </a:r>
            <a:r>
              <a:rPr lang="en-US" sz="9600" dirty="0" smtClean="0"/>
              <a:t>="</a:t>
            </a:r>
            <a:r>
              <a:rPr lang="en-US" sz="9600" dirty="0" err="1" smtClean="0"/>
              <a:t>sms_url</a:t>
            </a:r>
            <a:r>
              <a:rPr lang="en-US" sz="9600" dirty="0" smtClean="0"/>
              <a:t>”, help="sms </a:t>
            </a:r>
            <a:r>
              <a:rPr lang="en-US" sz="9600" dirty="0" err="1" smtClean="0"/>
              <a:t>url</a:t>
            </a:r>
            <a:r>
              <a:rPr lang="en-US" sz="9600" dirty="0" smtClean="0"/>
              <a:t> string",  </a:t>
            </a:r>
          </a:p>
          <a:p>
            <a:pPr marL="0" indent="0">
              <a:buNone/>
            </a:pPr>
            <a:r>
              <a:rPr lang="en-US" sz="9600" dirty="0"/>
              <a:t> </a:t>
            </a:r>
            <a:r>
              <a:rPr lang="en-US" sz="9600" dirty="0" smtClean="0"/>
              <a:t>                                       default="</a:t>
            </a:r>
            <a:r>
              <a:rPr lang="en-US" sz="9600" dirty="0" smtClean="0"/>
              <a:t>spam”)</a:t>
            </a:r>
            <a:endParaRPr lang="en-US" sz="9600" dirty="0" smtClean="0"/>
          </a:p>
          <a:p>
            <a:pPr marL="0" indent="0">
              <a:buNone/>
            </a:pPr>
            <a:r>
              <a:rPr lang="en-US" sz="9600" dirty="0" smtClean="0"/>
              <a:t>options, </a:t>
            </a:r>
            <a:r>
              <a:rPr lang="en-US" sz="9600" dirty="0" err="1" smtClean="0"/>
              <a:t>args</a:t>
            </a:r>
            <a:r>
              <a:rPr lang="en-US" sz="9600" dirty="0" smtClean="0"/>
              <a:t> = </a:t>
            </a:r>
            <a:r>
              <a:rPr lang="en-US" sz="9600" dirty="0" err="1" smtClean="0"/>
              <a:t>parser.parse_args</a:t>
            </a:r>
            <a:r>
              <a:rPr lang="en-US" sz="9600" dirty="0" smtClean="0"/>
              <a:t>()     #parse the </a:t>
            </a:r>
            <a:r>
              <a:rPr lang="en-US" sz="9600" dirty="0" err="1" smtClean="0"/>
              <a:t>cmdline</a:t>
            </a:r>
            <a:r>
              <a:rPr lang="en-US" sz="9600" dirty="0" smtClean="0"/>
              <a:t> </a:t>
            </a:r>
            <a:r>
              <a:rPr lang="en-US" sz="9600" dirty="0" err="1" smtClean="0"/>
              <a:t>arg</a:t>
            </a:r>
            <a:r>
              <a:rPr lang="en-US" sz="9600" dirty="0" smtClean="0"/>
              <a:t> for URL</a:t>
            </a:r>
          </a:p>
          <a:p>
            <a:pPr marL="0" indent="0">
              <a:buNone/>
            </a:pPr>
            <a:endParaRPr lang="en-US" sz="9600" dirty="0" smtClean="0"/>
          </a:p>
          <a:p>
            <a:pPr marL="0" indent="0">
              <a:buNone/>
            </a:pPr>
            <a:r>
              <a:rPr lang="en-US" sz="9600" dirty="0" err="1" smtClean="0"/>
              <a:t>body_url</a:t>
            </a:r>
            <a:r>
              <a:rPr lang="en-US" sz="9600" dirty="0" smtClean="0"/>
              <a:t> = "Visitor @</a:t>
            </a:r>
            <a:r>
              <a:rPr lang="en-US" sz="9600" dirty="0" err="1" smtClean="0"/>
              <a:t>FrontDoor</a:t>
            </a:r>
            <a:r>
              <a:rPr lang="en-US" sz="9600" dirty="0" smtClean="0"/>
              <a:t>: " + </a:t>
            </a:r>
            <a:r>
              <a:rPr lang="en-US" sz="9600" dirty="0" err="1" smtClean="0"/>
              <a:t>options.sms_url</a:t>
            </a:r>
            <a:endParaRPr lang="en-US" sz="9600" dirty="0" smtClean="0"/>
          </a:p>
          <a:p>
            <a:pPr marL="0" indent="0">
              <a:buNone/>
            </a:pPr>
            <a:r>
              <a:rPr lang="en-US" sz="11200" dirty="0" smtClean="0"/>
              <a:t>message = </a:t>
            </a:r>
            <a:r>
              <a:rPr lang="en-US" sz="11200" dirty="0" smtClean="0"/>
              <a:t>  </a:t>
            </a:r>
            <a:r>
              <a:rPr lang="en-US" sz="11200" dirty="0" err="1" smtClean="0"/>
              <a:t>client.sms.messages.create</a:t>
            </a:r>
            <a:r>
              <a:rPr lang="en-US" sz="11200" dirty="0" smtClean="0"/>
              <a:t>(</a:t>
            </a:r>
          </a:p>
          <a:p>
            <a:pPr marL="0" indent="0">
              <a:buNone/>
            </a:pPr>
            <a:r>
              <a:rPr lang="en-US" sz="11200" dirty="0"/>
              <a:t> </a:t>
            </a:r>
            <a:r>
              <a:rPr lang="en-US" sz="11200" dirty="0" smtClean="0"/>
              <a:t>                                                </a:t>
            </a:r>
            <a:r>
              <a:rPr lang="en-US" sz="11200" dirty="0" smtClean="0"/>
              <a:t>to</a:t>
            </a:r>
            <a:r>
              <a:rPr lang="en-US" sz="11200" dirty="0" smtClean="0"/>
              <a:t>="+XXXYYYZZZZ", </a:t>
            </a:r>
            <a:endParaRPr lang="en-US" sz="11200" dirty="0" smtClean="0"/>
          </a:p>
          <a:p>
            <a:pPr marL="0" indent="0">
              <a:buNone/>
            </a:pPr>
            <a:r>
              <a:rPr lang="en-US" sz="11200" dirty="0"/>
              <a:t> </a:t>
            </a:r>
            <a:r>
              <a:rPr lang="en-US" sz="11200" dirty="0" smtClean="0"/>
              <a:t>                                                </a:t>
            </a:r>
            <a:r>
              <a:rPr lang="en-US" sz="11200" dirty="0" smtClean="0"/>
              <a:t>from_</a:t>
            </a:r>
            <a:r>
              <a:rPr lang="en-US" sz="11200" dirty="0" smtClean="0"/>
              <a:t>=”+PPPQQQRRRR”, </a:t>
            </a:r>
            <a:endParaRPr lang="en-US" sz="11200" dirty="0" smtClean="0"/>
          </a:p>
          <a:p>
            <a:pPr marL="0" indent="0">
              <a:buNone/>
            </a:pPr>
            <a:r>
              <a:rPr lang="en-US" sz="11200" dirty="0"/>
              <a:t> </a:t>
            </a:r>
            <a:r>
              <a:rPr lang="en-US" sz="11200" dirty="0" smtClean="0"/>
              <a:t>                                                </a:t>
            </a:r>
            <a:r>
              <a:rPr lang="en-US" sz="11200" dirty="0" smtClean="0"/>
              <a:t>body</a:t>
            </a:r>
            <a:r>
              <a:rPr lang="en-US" sz="11200" dirty="0" smtClean="0"/>
              <a:t>=</a:t>
            </a:r>
            <a:r>
              <a:rPr lang="en-US" sz="11200" dirty="0" err="1" smtClean="0"/>
              <a:t>body_url</a:t>
            </a:r>
            <a:r>
              <a:rPr lang="en-US" sz="11200" dirty="0" smtClean="0"/>
              <a:t>)</a:t>
            </a:r>
            <a:endParaRPr lang="en-US" sz="11200" dirty="0"/>
          </a:p>
        </p:txBody>
      </p:sp>
      <p:sp>
        <p:nvSpPr>
          <p:cNvPr id="4" name="Date Placeholder 3"/>
          <p:cNvSpPr>
            <a:spLocks noGrp="1"/>
          </p:cNvSpPr>
          <p:nvPr>
            <p:ph type="dt" sz="half" idx="10"/>
          </p:nvPr>
        </p:nvSpPr>
        <p:spPr/>
        <p:txBody>
          <a:bodyPr/>
          <a:lstStyle/>
          <a:p>
            <a:r>
              <a:rPr lang="en-US" smtClean="0"/>
              <a:t>PyCon 2013</a:t>
            </a:r>
            <a:endParaRPr lang="en-US"/>
          </a:p>
        </p:txBody>
      </p:sp>
      <p:sp>
        <p:nvSpPr>
          <p:cNvPr id="5" name="Footer Placeholder 4"/>
          <p:cNvSpPr>
            <a:spLocks noGrp="1"/>
          </p:cNvSpPr>
          <p:nvPr>
            <p:ph type="ftr" sz="quarter" idx="11"/>
          </p:nvPr>
        </p:nvSpPr>
        <p:spPr/>
        <p:txBody>
          <a:bodyPr/>
          <a:lstStyle/>
          <a:p>
            <a:r>
              <a:rPr lang="en-US" smtClean="0"/>
              <a:t>Rupa Dachere - rupa@codechix.org</a:t>
            </a:r>
            <a:endParaRPr lang="en-US"/>
          </a:p>
        </p:txBody>
      </p:sp>
      <p:sp>
        <p:nvSpPr>
          <p:cNvPr id="6" name="Slide Number Placeholder 5"/>
          <p:cNvSpPr>
            <a:spLocks noGrp="1"/>
          </p:cNvSpPr>
          <p:nvPr>
            <p:ph type="sldNum" sz="quarter" idx="12"/>
          </p:nvPr>
        </p:nvSpPr>
        <p:spPr/>
        <p:txBody>
          <a:bodyPr/>
          <a:lstStyle/>
          <a:p>
            <a:fld id="{A52D4178-2375-FF44-9D9B-0CD7EEE1664D}" type="slidenum">
              <a:rPr lang="en-US" smtClean="0"/>
              <a:t>27</a:t>
            </a:fld>
            <a:endParaRPr lang="en-US"/>
          </a:p>
        </p:txBody>
      </p:sp>
    </p:spTree>
    <p:extLst>
      <p:ext uri="{BB962C8B-B14F-4D97-AF65-F5344CB8AC3E}">
        <p14:creationId xmlns:p14="http://schemas.microsoft.com/office/powerpoint/2010/main" val="310082158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Hardware &amp; Cost</a:t>
            </a:r>
            <a:endParaRPr lang="en-US" u="sng" dirty="0"/>
          </a:p>
        </p:txBody>
      </p:sp>
      <p:sp>
        <p:nvSpPr>
          <p:cNvPr id="3" name="Content Placeholder 2"/>
          <p:cNvSpPr>
            <a:spLocks noGrp="1"/>
          </p:cNvSpPr>
          <p:nvPr>
            <p:ph idx="1"/>
          </p:nvPr>
        </p:nvSpPr>
        <p:spPr/>
        <p:txBody>
          <a:bodyPr>
            <a:normAutofit lnSpcReduction="10000"/>
          </a:bodyPr>
          <a:lstStyle/>
          <a:p>
            <a:r>
              <a:rPr lang="en-US" dirty="0" err="1" smtClean="0"/>
              <a:t>Arduino</a:t>
            </a:r>
            <a:r>
              <a:rPr lang="en-US" dirty="0" smtClean="0"/>
              <a:t> Uno R3 - $22</a:t>
            </a:r>
          </a:p>
          <a:p>
            <a:r>
              <a:rPr lang="en-US" dirty="0" smtClean="0"/>
              <a:t>Proximity Sensor – </a:t>
            </a:r>
            <a:r>
              <a:rPr lang="en-US" dirty="0" smtClean="0"/>
              <a:t>$16</a:t>
            </a:r>
            <a:endParaRPr lang="en-US" dirty="0" smtClean="0"/>
          </a:p>
          <a:p>
            <a:r>
              <a:rPr lang="en-US" dirty="0" smtClean="0"/>
              <a:t>Raspberry Pi - $35</a:t>
            </a:r>
          </a:p>
          <a:p>
            <a:r>
              <a:rPr lang="en-US" dirty="0" smtClean="0"/>
              <a:t>Webcam – </a:t>
            </a:r>
            <a:r>
              <a:rPr lang="en-US" dirty="0" smtClean="0"/>
              <a:t>Free </a:t>
            </a:r>
            <a:r>
              <a:rPr lang="en-US" sz="2400" dirty="0" smtClean="0"/>
              <a:t>(from my junk pile)</a:t>
            </a:r>
            <a:endParaRPr lang="en-US" sz="2400" dirty="0" smtClean="0"/>
          </a:p>
          <a:p>
            <a:r>
              <a:rPr lang="en-US" dirty="0" err="1" smtClean="0"/>
              <a:t>Edimax</a:t>
            </a:r>
            <a:r>
              <a:rPr lang="en-US" dirty="0" smtClean="0"/>
              <a:t> </a:t>
            </a:r>
            <a:r>
              <a:rPr lang="en-US" dirty="0" err="1" smtClean="0"/>
              <a:t>Wifi</a:t>
            </a:r>
            <a:r>
              <a:rPr lang="en-US" dirty="0" smtClean="0"/>
              <a:t> Dongle </a:t>
            </a:r>
            <a:r>
              <a:rPr lang="en-US" dirty="0" smtClean="0"/>
              <a:t>- $12</a:t>
            </a:r>
            <a:endParaRPr lang="en-US" dirty="0" smtClean="0"/>
          </a:p>
          <a:p>
            <a:r>
              <a:rPr lang="en-US" dirty="0" smtClean="0"/>
              <a:t>USB Hub </a:t>
            </a:r>
            <a:r>
              <a:rPr lang="en-US" dirty="0" smtClean="0"/>
              <a:t>– Free </a:t>
            </a:r>
            <a:r>
              <a:rPr lang="en-US" sz="2400" dirty="0" smtClean="0"/>
              <a:t>(from my junk pile)</a:t>
            </a:r>
          </a:p>
          <a:p>
            <a:r>
              <a:rPr lang="en-US" dirty="0" smtClean="0"/>
              <a:t>Breadboards </a:t>
            </a:r>
            <a:r>
              <a:rPr lang="en-US" dirty="0" smtClean="0"/>
              <a:t>(small), </a:t>
            </a:r>
            <a:r>
              <a:rPr lang="en-US" dirty="0" smtClean="0"/>
              <a:t>wires - $5</a:t>
            </a:r>
          </a:p>
          <a:p>
            <a:r>
              <a:rPr lang="en-US" dirty="0" smtClean="0"/>
              <a:t>Total = $90</a:t>
            </a:r>
            <a:endParaRPr lang="en-US" dirty="0" smtClean="0"/>
          </a:p>
          <a:p>
            <a:pPr marL="0" indent="0">
              <a:buNone/>
            </a:pPr>
            <a:endParaRPr lang="en-US" dirty="0"/>
          </a:p>
        </p:txBody>
      </p:sp>
      <p:sp>
        <p:nvSpPr>
          <p:cNvPr id="4" name="Footer Placeholder 3"/>
          <p:cNvSpPr>
            <a:spLocks noGrp="1"/>
          </p:cNvSpPr>
          <p:nvPr>
            <p:ph type="ftr" sz="quarter" idx="11"/>
          </p:nvPr>
        </p:nvSpPr>
        <p:spPr/>
        <p:txBody>
          <a:bodyPr/>
          <a:lstStyle/>
          <a:p>
            <a:r>
              <a:rPr lang="en-US" smtClean="0"/>
              <a:t>Rupa Dachere - rupa@codechix.org</a:t>
            </a:r>
            <a:endParaRPr lang="en-US"/>
          </a:p>
        </p:txBody>
      </p:sp>
      <p:sp>
        <p:nvSpPr>
          <p:cNvPr id="5" name="Slide Number Placeholder 4"/>
          <p:cNvSpPr>
            <a:spLocks noGrp="1"/>
          </p:cNvSpPr>
          <p:nvPr>
            <p:ph type="sldNum" sz="quarter" idx="12"/>
          </p:nvPr>
        </p:nvSpPr>
        <p:spPr/>
        <p:txBody>
          <a:bodyPr/>
          <a:lstStyle/>
          <a:p>
            <a:fld id="{A52D4178-2375-FF44-9D9B-0CD7EEE1664D}" type="slidenum">
              <a:rPr lang="en-US" smtClean="0"/>
              <a:t>28</a:t>
            </a:fld>
            <a:endParaRPr lang="en-US"/>
          </a:p>
        </p:txBody>
      </p:sp>
      <p:sp>
        <p:nvSpPr>
          <p:cNvPr id="6" name="Date Placeholder 5"/>
          <p:cNvSpPr>
            <a:spLocks noGrp="1"/>
          </p:cNvSpPr>
          <p:nvPr>
            <p:ph type="dt" sz="half" idx="10"/>
          </p:nvPr>
        </p:nvSpPr>
        <p:spPr/>
        <p:txBody>
          <a:bodyPr/>
          <a:lstStyle/>
          <a:p>
            <a:r>
              <a:rPr lang="en-US" dirty="0" err="1" smtClean="0"/>
              <a:t>PyCon</a:t>
            </a:r>
            <a:r>
              <a:rPr lang="en-US" dirty="0" smtClean="0"/>
              <a:t> 2013</a:t>
            </a:r>
            <a:endParaRPr lang="en-US" dirty="0"/>
          </a:p>
        </p:txBody>
      </p:sp>
    </p:spTree>
    <p:extLst>
      <p:ext uri="{BB962C8B-B14F-4D97-AF65-F5344CB8AC3E}">
        <p14:creationId xmlns:p14="http://schemas.microsoft.com/office/powerpoint/2010/main" val="164633964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Attributions	</a:t>
            </a:r>
            <a:endParaRPr lang="en-US" u="sng" dirty="0"/>
          </a:p>
        </p:txBody>
      </p:sp>
      <p:sp>
        <p:nvSpPr>
          <p:cNvPr id="3" name="Content Placeholder 2"/>
          <p:cNvSpPr>
            <a:spLocks noGrp="1"/>
          </p:cNvSpPr>
          <p:nvPr>
            <p:ph idx="1"/>
          </p:nvPr>
        </p:nvSpPr>
        <p:spPr/>
        <p:txBody>
          <a:bodyPr>
            <a:normAutofit lnSpcReduction="10000"/>
          </a:bodyPr>
          <a:lstStyle/>
          <a:p>
            <a:r>
              <a:rPr lang="en-US" dirty="0" err="1" smtClean="0">
                <a:hlinkClick r:id="rId2"/>
              </a:rPr>
              <a:t>www.adafruit.com</a:t>
            </a:r>
            <a:r>
              <a:rPr lang="en-US" dirty="0" smtClean="0"/>
              <a:t> </a:t>
            </a:r>
          </a:p>
          <a:p>
            <a:r>
              <a:rPr lang="en-US" dirty="0" err="1" smtClean="0">
                <a:hlinkClick r:id="rId3"/>
              </a:rPr>
              <a:t>www.sparkfun.com</a:t>
            </a:r>
            <a:endParaRPr lang="en-US" dirty="0" smtClean="0"/>
          </a:p>
          <a:p>
            <a:r>
              <a:rPr lang="en-US" dirty="0" smtClean="0">
                <a:hlinkClick r:id="rId4"/>
              </a:rPr>
              <a:t>www.arduino.cc</a:t>
            </a:r>
            <a:endParaRPr lang="en-US" dirty="0" smtClean="0"/>
          </a:p>
          <a:p>
            <a:r>
              <a:rPr lang="en-US" dirty="0" err="1" smtClean="0">
                <a:hlinkClick r:id="rId5"/>
              </a:rPr>
              <a:t>www.raspberrypi.org</a:t>
            </a:r>
            <a:endParaRPr lang="en-US" dirty="0" smtClean="0"/>
          </a:p>
          <a:p>
            <a:r>
              <a:rPr lang="en-US" dirty="0" smtClean="0">
                <a:hlinkClick r:id="rId6"/>
              </a:rPr>
              <a:t>www.shallowsky.com/</a:t>
            </a:r>
            <a:r>
              <a:rPr lang="en-US" dirty="0" err="1" smtClean="0">
                <a:hlinkClick r:id="rId6"/>
              </a:rPr>
              <a:t>arduino</a:t>
            </a:r>
            <a:endParaRPr lang="en-US" dirty="0" smtClean="0"/>
          </a:p>
          <a:p>
            <a:endParaRPr lang="en-US" dirty="0" smtClean="0"/>
          </a:p>
          <a:p>
            <a:r>
              <a:rPr lang="en-US" dirty="0" smtClean="0"/>
              <a:t>I didn’t use:  Various books on </a:t>
            </a:r>
            <a:r>
              <a:rPr lang="en-US" dirty="0" err="1" smtClean="0"/>
              <a:t>Arduino</a:t>
            </a:r>
            <a:r>
              <a:rPr lang="en-US" dirty="0" smtClean="0"/>
              <a:t> and </a:t>
            </a:r>
            <a:r>
              <a:rPr lang="en-US" dirty="0" err="1" smtClean="0"/>
              <a:t>RaspberryPi</a:t>
            </a:r>
            <a:r>
              <a:rPr lang="en-US" dirty="0" smtClean="0"/>
              <a:t>.</a:t>
            </a:r>
            <a:endParaRPr lang="en-US" dirty="0"/>
          </a:p>
        </p:txBody>
      </p:sp>
      <p:sp>
        <p:nvSpPr>
          <p:cNvPr id="4" name="Footer Placeholder 3"/>
          <p:cNvSpPr>
            <a:spLocks noGrp="1"/>
          </p:cNvSpPr>
          <p:nvPr>
            <p:ph type="ftr" sz="quarter" idx="11"/>
          </p:nvPr>
        </p:nvSpPr>
        <p:spPr/>
        <p:txBody>
          <a:bodyPr/>
          <a:lstStyle/>
          <a:p>
            <a:r>
              <a:rPr lang="en-US" smtClean="0"/>
              <a:t>Rupa Dachere - rupa@codechix.org</a:t>
            </a:r>
            <a:endParaRPr lang="en-US"/>
          </a:p>
        </p:txBody>
      </p:sp>
      <p:sp>
        <p:nvSpPr>
          <p:cNvPr id="5" name="Slide Number Placeholder 4"/>
          <p:cNvSpPr>
            <a:spLocks noGrp="1"/>
          </p:cNvSpPr>
          <p:nvPr>
            <p:ph type="sldNum" sz="quarter" idx="12"/>
          </p:nvPr>
        </p:nvSpPr>
        <p:spPr/>
        <p:txBody>
          <a:bodyPr/>
          <a:lstStyle/>
          <a:p>
            <a:fld id="{A52D4178-2375-FF44-9D9B-0CD7EEE1664D}" type="slidenum">
              <a:rPr lang="en-US" smtClean="0"/>
              <a:t>29</a:t>
            </a:fld>
            <a:endParaRPr lang="en-US"/>
          </a:p>
        </p:txBody>
      </p:sp>
      <p:sp>
        <p:nvSpPr>
          <p:cNvPr id="6" name="Date Placeholder 5"/>
          <p:cNvSpPr>
            <a:spLocks noGrp="1"/>
          </p:cNvSpPr>
          <p:nvPr>
            <p:ph type="dt" sz="half" idx="10"/>
          </p:nvPr>
        </p:nvSpPr>
        <p:spPr/>
        <p:txBody>
          <a:bodyPr/>
          <a:lstStyle/>
          <a:p>
            <a:r>
              <a:rPr lang="en-US" smtClean="0"/>
              <a:t>PyCon 2013</a:t>
            </a:r>
            <a:endParaRPr lang="en-US"/>
          </a:p>
        </p:txBody>
      </p:sp>
    </p:spTree>
    <p:extLst>
      <p:ext uri="{BB962C8B-B14F-4D97-AF65-F5344CB8AC3E}">
        <p14:creationId xmlns:p14="http://schemas.microsoft.com/office/powerpoint/2010/main" val="287894241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Problem</a:t>
            </a:r>
            <a:endParaRPr lang="en-US" u="sng" dirty="0"/>
          </a:p>
        </p:txBody>
      </p:sp>
      <p:sp>
        <p:nvSpPr>
          <p:cNvPr id="3" name="Content Placeholder 2"/>
          <p:cNvSpPr>
            <a:spLocks noGrp="1"/>
          </p:cNvSpPr>
          <p:nvPr>
            <p:ph idx="1"/>
          </p:nvPr>
        </p:nvSpPr>
        <p:spPr/>
        <p:txBody>
          <a:bodyPr>
            <a:normAutofit lnSpcReduction="10000"/>
          </a:bodyPr>
          <a:lstStyle/>
          <a:p>
            <a:pPr marL="0" indent="0">
              <a:buNone/>
            </a:pPr>
            <a:endParaRPr lang="en-US" dirty="0"/>
          </a:p>
          <a:p>
            <a:pPr marL="514350" indent="-514350">
              <a:buFont typeface="+mj-lt"/>
              <a:buAutoNum type="arabicPeriod"/>
            </a:pPr>
            <a:r>
              <a:rPr lang="en-US" dirty="0" smtClean="0"/>
              <a:t>Wanted to know who was at my front door</a:t>
            </a:r>
          </a:p>
          <a:p>
            <a:pPr marL="514350" indent="-514350">
              <a:buFont typeface="+mj-lt"/>
              <a:buAutoNum type="arabicPeriod"/>
            </a:pPr>
            <a:endParaRPr lang="en-US" dirty="0" smtClean="0"/>
          </a:p>
          <a:p>
            <a:pPr marL="514350" indent="-514350">
              <a:buFont typeface="+mj-lt"/>
              <a:buAutoNum type="arabicPeriod"/>
            </a:pPr>
            <a:r>
              <a:rPr lang="en-US" dirty="0" smtClean="0"/>
              <a:t>What day and time they came</a:t>
            </a:r>
          </a:p>
          <a:p>
            <a:pPr marL="514350" indent="-514350">
              <a:buFont typeface="+mj-lt"/>
              <a:buAutoNum type="arabicPeriod"/>
            </a:pPr>
            <a:endParaRPr lang="en-US" dirty="0" smtClean="0"/>
          </a:p>
          <a:p>
            <a:pPr marL="514350" indent="-514350">
              <a:buFont typeface="+mj-lt"/>
              <a:buAutoNum type="arabicPeriod"/>
            </a:pPr>
            <a:r>
              <a:rPr lang="en-US" dirty="0" smtClean="0"/>
              <a:t>Wanted to be notified when they arrived</a:t>
            </a:r>
          </a:p>
          <a:p>
            <a:pPr marL="0" indent="0">
              <a:buNone/>
            </a:pPr>
            <a:endParaRPr lang="en-US" dirty="0"/>
          </a:p>
          <a:p>
            <a:pPr marL="0" indent="0">
              <a:buNone/>
            </a:pPr>
            <a:r>
              <a:rPr lang="en-US" dirty="0" smtClean="0"/>
              <a:t>Ex. Contractors, Package Delivery, Neighbor etc.</a:t>
            </a:r>
          </a:p>
        </p:txBody>
      </p:sp>
      <p:sp>
        <p:nvSpPr>
          <p:cNvPr id="4" name="Date Placeholder 3"/>
          <p:cNvSpPr>
            <a:spLocks noGrp="1"/>
          </p:cNvSpPr>
          <p:nvPr>
            <p:ph type="dt" sz="half" idx="10"/>
          </p:nvPr>
        </p:nvSpPr>
        <p:spPr/>
        <p:txBody>
          <a:bodyPr/>
          <a:lstStyle/>
          <a:p>
            <a:r>
              <a:rPr lang="en-US" smtClean="0"/>
              <a:t>PyCon 2013</a:t>
            </a:r>
            <a:endParaRPr lang="en-US"/>
          </a:p>
        </p:txBody>
      </p:sp>
      <p:sp>
        <p:nvSpPr>
          <p:cNvPr id="5" name="Footer Placeholder 4"/>
          <p:cNvSpPr>
            <a:spLocks noGrp="1"/>
          </p:cNvSpPr>
          <p:nvPr>
            <p:ph type="ftr" sz="quarter" idx="11"/>
          </p:nvPr>
        </p:nvSpPr>
        <p:spPr/>
        <p:txBody>
          <a:bodyPr/>
          <a:lstStyle/>
          <a:p>
            <a:r>
              <a:rPr lang="en-US" smtClean="0"/>
              <a:t>Rupa Dachere - rupa@codechix.org</a:t>
            </a:r>
            <a:endParaRPr lang="en-US"/>
          </a:p>
        </p:txBody>
      </p:sp>
      <p:sp>
        <p:nvSpPr>
          <p:cNvPr id="6" name="Slide Number Placeholder 5"/>
          <p:cNvSpPr>
            <a:spLocks noGrp="1"/>
          </p:cNvSpPr>
          <p:nvPr>
            <p:ph type="sldNum" sz="quarter" idx="12"/>
          </p:nvPr>
        </p:nvSpPr>
        <p:spPr/>
        <p:txBody>
          <a:bodyPr/>
          <a:lstStyle/>
          <a:p>
            <a:fld id="{A52D4178-2375-FF44-9D9B-0CD7EEE1664D}" type="slidenum">
              <a:rPr lang="en-US" smtClean="0"/>
              <a:t>3</a:t>
            </a:fld>
            <a:endParaRPr lang="en-US"/>
          </a:p>
        </p:txBody>
      </p:sp>
    </p:spTree>
    <p:extLst>
      <p:ext uri="{BB962C8B-B14F-4D97-AF65-F5344CB8AC3E}">
        <p14:creationId xmlns:p14="http://schemas.microsoft.com/office/powerpoint/2010/main" val="305932474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Contact &amp; Code/Slides</a:t>
            </a:r>
            <a:endParaRPr lang="en-US" u="sng" dirty="0"/>
          </a:p>
        </p:txBody>
      </p:sp>
      <p:sp>
        <p:nvSpPr>
          <p:cNvPr id="3" name="Content Placeholder 2"/>
          <p:cNvSpPr>
            <a:spLocks noGrp="1"/>
          </p:cNvSpPr>
          <p:nvPr>
            <p:ph idx="1"/>
          </p:nvPr>
        </p:nvSpPr>
        <p:spPr/>
        <p:txBody>
          <a:bodyPr>
            <a:normAutofit/>
          </a:bodyPr>
          <a:lstStyle/>
          <a:p>
            <a:pPr marL="0" indent="0" algn="ctr">
              <a:buNone/>
            </a:pPr>
            <a:endParaRPr lang="en-US" dirty="0" smtClean="0"/>
          </a:p>
          <a:p>
            <a:pPr marL="0" indent="0" algn="ctr">
              <a:buNone/>
            </a:pPr>
            <a:r>
              <a:rPr lang="en-US" b="1" dirty="0" smtClean="0"/>
              <a:t>Rupa Dachere </a:t>
            </a:r>
            <a:r>
              <a:rPr lang="en-US" dirty="0" smtClean="0"/>
              <a:t>– </a:t>
            </a:r>
            <a:r>
              <a:rPr lang="en-US" dirty="0" smtClean="0">
                <a:hlinkClick r:id="rId3"/>
              </a:rPr>
              <a:t>rupa@codechix.org</a:t>
            </a:r>
            <a:endParaRPr lang="en-US" dirty="0" smtClean="0"/>
          </a:p>
          <a:p>
            <a:pPr marL="0" indent="0" algn="ctr">
              <a:buNone/>
            </a:pPr>
            <a:endParaRPr lang="en-US" dirty="0"/>
          </a:p>
          <a:p>
            <a:pPr marL="0" indent="0" algn="ctr">
              <a:buNone/>
            </a:pPr>
            <a:endParaRPr lang="en-US" dirty="0"/>
          </a:p>
          <a:p>
            <a:pPr marL="0" indent="0" algn="ctr">
              <a:buNone/>
            </a:pPr>
            <a:r>
              <a:rPr lang="en-US" sz="3600" b="1" dirty="0" smtClean="0"/>
              <a:t>Source Code &amp;</a:t>
            </a:r>
            <a:r>
              <a:rPr lang="en-US" sz="3600" b="1" dirty="0"/>
              <a:t> </a:t>
            </a:r>
            <a:r>
              <a:rPr lang="en-US" sz="3600" b="1" dirty="0" smtClean="0"/>
              <a:t>Slides: </a:t>
            </a:r>
          </a:p>
          <a:p>
            <a:pPr marL="0" indent="0" algn="ctr">
              <a:buNone/>
            </a:pPr>
            <a:r>
              <a:rPr lang="en-US" dirty="0" err="1" smtClean="0"/>
              <a:t>Github.com</a:t>
            </a:r>
            <a:r>
              <a:rPr lang="en-US" dirty="0" smtClean="0"/>
              <a:t>/</a:t>
            </a:r>
            <a:r>
              <a:rPr lang="en-US" dirty="0" err="1" smtClean="0"/>
              <a:t>rdachere</a:t>
            </a:r>
            <a:r>
              <a:rPr lang="en-US" dirty="0" smtClean="0"/>
              <a:t>/</a:t>
            </a:r>
            <a:r>
              <a:rPr lang="en-US" dirty="0" err="1" smtClean="0"/>
              <a:t>whosthere</a:t>
            </a:r>
            <a:endParaRPr lang="en-US" dirty="0" smtClean="0"/>
          </a:p>
        </p:txBody>
      </p:sp>
      <p:sp>
        <p:nvSpPr>
          <p:cNvPr id="4" name="Footer Placeholder 3"/>
          <p:cNvSpPr>
            <a:spLocks noGrp="1"/>
          </p:cNvSpPr>
          <p:nvPr>
            <p:ph type="ftr" sz="quarter" idx="11"/>
          </p:nvPr>
        </p:nvSpPr>
        <p:spPr/>
        <p:txBody>
          <a:bodyPr/>
          <a:lstStyle/>
          <a:p>
            <a:r>
              <a:rPr lang="en-US" smtClean="0"/>
              <a:t>Rupa Dachere - rupa@codechix.org</a:t>
            </a:r>
            <a:endParaRPr lang="en-US"/>
          </a:p>
        </p:txBody>
      </p:sp>
      <p:sp>
        <p:nvSpPr>
          <p:cNvPr id="5" name="Slide Number Placeholder 4"/>
          <p:cNvSpPr>
            <a:spLocks noGrp="1"/>
          </p:cNvSpPr>
          <p:nvPr>
            <p:ph type="sldNum" sz="quarter" idx="12"/>
          </p:nvPr>
        </p:nvSpPr>
        <p:spPr/>
        <p:txBody>
          <a:bodyPr/>
          <a:lstStyle/>
          <a:p>
            <a:fld id="{A52D4178-2375-FF44-9D9B-0CD7EEE1664D}" type="slidenum">
              <a:rPr lang="en-US" smtClean="0"/>
              <a:t>30</a:t>
            </a:fld>
            <a:endParaRPr lang="en-US"/>
          </a:p>
        </p:txBody>
      </p:sp>
      <p:sp>
        <p:nvSpPr>
          <p:cNvPr id="6" name="Date Placeholder 5"/>
          <p:cNvSpPr>
            <a:spLocks noGrp="1"/>
          </p:cNvSpPr>
          <p:nvPr>
            <p:ph type="dt" sz="half" idx="10"/>
          </p:nvPr>
        </p:nvSpPr>
        <p:spPr/>
        <p:txBody>
          <a:bodyPr/>
          <a:lstStyle/>
          <a:p>
            <a:r>
              <a:rPr lang="en-US" smtClean="0"/>
              <a:t>PyCon 2013</a:t>
            </a:r>
            <a:endParaRPr lang="en-US"/>
          </a:p>
        </p:txBody>
      </p:sp>
    </p:spTree>
    <p:extLst>
      <p:ext uri="{BB962C8B-B14F-4D97-AF65-F5344CB8AC3E}">
        <p14:creationId xmlns:p14="http://schemas.microsoft.com/office/powerpoint/2010/main" val="128260211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Tips and Lessons Learned</a:t>
            </a:r>
            <a:endParaRPr lang="en-US" u="sng" dirty="0"/>
          </a:p>
        </p:txBody>
      </p:sp>
      <p:sp>
        <p:nvSpPr>
          <p:cNvPr id="3" name="Content Placeholder 2"/>
          <p:cNvSpPr>
            <a:spLocks noGrp="1"/>
          </p:cNvSpPr>
          <p:nvPr>
            <p:ph idx="1"/>
          </p:nvPr>
        </p:nvSpPr>
        <p:spPr/>
        <p:txBody>
          <a:bodyPr/>
          <a:lstStyle/>
          <a:p>
            <a:r>
              <a:rPr lang="en-US" dirty="0" err="1" smtClean="0"/>
              <a:t>RaspberryPi</a:t>
            </a:r>
            <a:r>
              <a:rPr lang="en-US" dirty="0" smtClean="0"/>
              <a:t> could not detect </a:t>
            </a:r>
            <a:r>
              <a:rPr lang="en-US" dirty="0" err="1" smtClean="0"/>
              <a:t>Arduino</a:t>
            </a:r>
            <a:r>
              <a:rPr lang="en-US" dirty="0" smtClean="0"/>
              <a:t> or Webcam – USB Hub separate PS</a:t>
            </a:r>
          </a:p>
          <a:p>
            <a:r>
              <a:rPr lang="en-US" dirty="0"/>
              <a:t>Standard library for sensor didn’t work</a:t>
            </a:r>
          </a:p>
          <a:p>
            <a:r>
              <a:rPr lang="en-US" dirty="0"/>
              <a:t>Pins and </a:t>
            </a:r>
            <a:r>
              <a:rPr lang="en-US" dirty="0" err="1"/>
              <a:t>Baudrate</a:t>
            </a:r>
            <a:r>
              <a:rPr lang="en-US" dirty="0"/>
              <a:t> were different</a:t>
            </a:r>
          </a:p>
          <a:p>
            <a:r>
              <a:rPr lang="en-US" dirty="0">
                <a:hlinkClick r:id="rId2"/>
              </a:rPr>
              <a:t>http://code.google.com/p/arduino-new-ping/wiki/Simple_NewPing_Example</a:t>
            </a:r>
            <a:endParaRPr lang="en-US" dirty="0"/>
          </a:p>
          <a:p>
            <a:r>
              <a:rPr lang="en-US" dirty="0"/>
              <a:t>Modified detection distance to inches</a:t>
            </a:r>
          </a:p>
          <a:p>
            <a:r>
              <a:rPr lang="en-US" dirty="0"/>
              <a:t>Modified frequency to every second</a:t>
            </a:r>
          </a:p>
          <a:p>
            <a:pPr marL="0" indent="0" algn="ctr">
              <a:buNone/>
            </a:pPr>
            <a:endParaRPr lang="en-US" dirty="0" smtClean="0"/>
          </a:p>
          <a:p>
            <a:pPr marL="0" indent="0" algn="ctr">
              <a:buNone/>
            </a:pPr>
            <a:endParaRPr lang="en-US" dirty="0"/>
          </a:p>
        </p:txBody>
      </p:sp>
      <p:sp>
        <p:nvSpPr>
          <p:cNvPr id="4" name="Date Placeholder 3"/>
          <p:cNvSpPr>
            <a:spLocks noGrp="1"/>
          </p:cNvSpPr>
          <p:nvPr>
            <p:ph type="dt" sz="half" idx="10"/>
          </p:nvPr>
        </p:nvSpPr>
        <p:spPr/>
        <p:txBody>
          <a:bodyPr/>
          <a:lstStyle/>
          <a:p>
            <a:r>
              <a:rPr lang="en-US" smtClean="0"/>
              <a:t>PyCon 2013</a:t>
            </a:r>
            <a:endParaRPr lang="en-US"/>
          </a:p>
        </p:txBody>
      </p:sp>
      <p:sp>
        <p:nvSpPr>
          <p:cNvPr id="5" name="Footer Placeholder 4"/>
          <p:cNvSpPr>
            <a:spLocks noGrp="1"/>
          </p:cNvSpPr>
          <p:nvPr>
            <p:ph type="ftr" sz="quarter" idx="11"/>
          </p:nvPr>
        </p:nvSpPr>
        <p:spPr/>
        <p:txBody>
          <a:bodyPr/>
          <a:lstStyle/>
          <a:p>
            <a:r>
              <a:rPr lang="en-US" smtClean="0"/>
              <a:t>Rupa Dachere - rupa@codechix.org</a:t>
            </a:r>
            <a:endParaRPr lang="en-US"/>
          </a:p>
        </p:txBody>
      </p:sp>
      <p:sp>
        <p:nvSpPr>
          <p:cNvPr id="6" name="Slide Number Placeholder 5"/>
          <p:cNvSpPr>
            <a:spLocks noGrp="1"/>
          </p:cNvSpPr>
          <p:nvPr>
            <p:ph type="sldNum" sz="quarter" idx="12"/>
          </p:nvPr>
        </p:nvSpPr>
        <p:spPr/>
        <p:txBody>
          <a:bodyPr/>
          <a:lstStyle/>
          <a:p>
            <a:fld id="{A52D4178-2375-FF44-9D9B-0CD7EEE1664D}" type="slidenum">
              <a:rPr lang="en-US" smtClean="0"/>
              <a:t>31</a:t>
            </a:fld>
            <a:endParaRPr lang="en-US"/>
          </a:p>
        </p:txBody>
      </p:sp>
    </p:spTree>
    <p:extLst>
      <p:ext uri="{BB962C8B-B14F-4D97-AF65-F5344CB8AC3E}">
        <p14:creationId xmlns:p14="http://schemas.microsoft.com/office/powerpoint/2010/main" val="44312286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aul.flew\Downloads\rupa\2010_Contracto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992374"/>
            <a:ext cx="2567178" cy="386562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4815856"/>
            <a:ext cx="1131429" cy="1131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C:\Users\paul.flew\Downloads\rupa\MKSP11-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00800" y="4655480"/>
            <a:ext cx="1885950" cy="14521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2667000"/>
            <a:ext cx="2012699" cy="15492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descr="C:\Users\paul.flew\Downloads\rupa\Logitech_C31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7539" y="2727228"/>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paul.flew\Downloads\rupa\445354.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96050" y="0"/>
            <a:ext cx="2647950" cy="2262188"/>
          </a:xfrm>
          <a:prstGeom prst="rect">
            <a:avLst/>
          </a:prstGeom>
          <a:noFill/>
          <a:extLst>
            <a:ext uri="{909E8E84-426E-40dd-AFC4-6F175D3DCCD1}">
              <a14:hiddenFill xmlns:a14="http://schemas.microsoft.com/office/drawing/2010/main">
                <a:solidFill>
                  <a:srgbClr val="FFFFFF"/>
                </a:solidFill>
              </a14:hiddenFill>
            </a:ext>
          </a:extLst>
        </p:spPr>
      </p:pic>
      <p:sp>
        <p:nvSpPr>
          <p:cNvPr id="4" name="Right Arrow 3"/>
          <p:cNvSpPr/>
          <p:nvPr/>
        </p:nvSpPr>
        <p:spPr>
          <a:xfrm>
            <a:off x="5410200" y="5257800"/>
            <a:ext cx="927225"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rot="16200000">
            <a:off x="7013837" y="4333517"/>
            <a:ext cx="659878"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16200000">
            <a:off x="7013835" y="2184661"/>
            <a:ext cx="659878"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eft-Right Arrow 4"/>
          <p:cNvSpPr/>
          <p:nvPr/>
        </p:nvSpPr>
        <p:spPr>
          <a:xfrm>
            <a:off x="5410199" y="3306749"/>
            <a:ext cx="927225" cy="26970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10800000">
            <a:off x="5410200" y="3289202"/>
            <a:ext cx="927225"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57200" y="457200"/>
            <a:ext cx="2261709" cy="369332"/>
          </a:xfrm>
          <a:prstGeom prst="rect">
            <a:avLst/>
          </a:prstGeom>
          <a:noFill/>
        </p:spPr>
        <p:txBody>
          <a:bodyPr wrap="none" rtlCol="0">
            <a:spAutoFit/>
          </a:bodyPr>
          <a:lstStyle/>
          <a:p>
            <a:r>
              <a:rPr lang="en-US" dirty="0" smtClean="0"/>
              <a:t>1) Here comes a caller</a:t>
            </a:r>
            <a:endParaRPr lang="en-US" dirty="0"/>
          </a:p>
        </p:txBody>
      </p:sp>
      <p:sp>
        <p:nvSpPr>
          <p:cNvPr id="20" name="TextBox 19"/>
          <p:cNvSpPr txBox="1"/>
          <p:nvPr/>
        </p:nvSpPr>
        <p:spPr>
          <a:xfrm>
            <a:off x="457200" y="781264"/>
            <a:ext cx="4207777" cy="369332"/>
          </a:xfrm>
          <a:prstGeom prst="rect">
            <a:avLst/>
          </a:prstGeom>
          <a:noFill/>
        </p:spPr>
        <p:txBody>
          <a:bodyPr wrap="none" rtlCol="0">
            <a:spAutoFit/>
          </a:bodyPr>
          <a:lstStyle/>
          <a:p>
            <a:r>
              <a:rPr lang="en-US" dirty="0" smtClean="0"/>
              <a:t>2) </a:t>
            </a:r>
            <a:r>
              <a:rPr lang="en-US" dirty="0" smtClean="0"/>
              <a:t>Proximity sensor </a:t>
            </a:r>
            <a:r>
              <a:rPr lang="en-US" dirty="0" smtClean="0"/>
              <a:t>outputs changed signal</a:t>
            </a:r>
            <a:endParaRPr lang="en-US" dirty="0"/>
          </a:p>
        </p:txBody>
      </p:sp>
      <p:sp>
        <p:nvSpPr>
          <p:cNvPr id="21" name="TextBox 20"/>
          <p:cNvSpPr txBox="1"/>
          <p:nvPr/>
        </p:nvSpPr>
        <p:spPr>
          <a:xfrm>
            <a:off x="457200" y="1105328"/>
            <a:ext cx="4682949" cy="369332"/>
          </a:xfrm>
          <a:prstGeom prst="rect">
            <a:avLst/>
          </a:prstGeom>
          <a:noFill/>
        </p:spPr>
        <p:txBody>
          <a:bodyPr wrap="none" rtlCol="0">
            <a:spAutoFit/>
          </a:bodyPr>
          <a:lstStyle/>
          <a:p>
            <a:r>
              <a:rPr lang="en-US" dirty="0" smtClean="0"/>
              <a:t>3) </a:t>
            </a:r>
            <a:r>
              <a:rPr lang="en-US" dirty="0" err="1" smtClean="0"/>
              <a:t>Arduino</a:t>
            </a:r>
            <a:r>
              <a:rPr lang="en-US" dirty="0" smtClean="0"/>
              <a:t> sends changed signal to Raspberry Pi</a:t>
            </a:r>
            <a:endParaRPr lang="en-US" dirty="0"/>
          </a:p>
        </p:txBody>
      </p:sp>
      <p:sp>
        <p:nvSpPr>
          <p:cNvPr id="22" name="TextBox 21"/>
          <p:cNvSpPr txBox="1"/>
          <p:nvPr/>
        </p:nvSpPr>
        <p:spPr>
          <a:xfrm>
            <a:off x="457200" y="1429392"/>
            <a:ext cx="4717895" cy="369332"/>
          </a:xfrm>
          <a:prstGeom prst="rect">
            <a:avLst/>
          </a:prstGeom>
          <a:noFill/>
        </p:spPr>
        <p:txBody>
          <a:bodyPr wrap="none" rtlCol="0">
            <a:spAutoFit/>
          </a:bodyPr>
          <a:lstStyle/>
          <a:p>
            <a:r>
              <a:rPr lang="en-US" dirty="0" smtClean="0"/>
              <a:t>4) Raspberry Pi instructs webcam to take picture</a:t>
            </a:r>
            <a:endParaRPr lang="en-US" dirty="0"/>
          </a:p>
        </p:txBody>
      </p:sp>
      <p:sp>
        <p:nvSpPr>
          <p:cNvPr id="23" name="TextBox 22"/>
          <p:cNvSpPr txBox="1"/>
          <p:nvPr/>
        </p:nvSpPr>
        <p:spPr>
          <a:xfrm>
            <a:off x="457200" y="1753456"/>
            <a:ext cx="4035015" cy="369332"/>
          </a:xfrm>
          <a:prstGeom prst="rect">
            <a:avLst/>
          </a:prstGeom>
          <a:noFill/>
        </p:spPr>
        <p:txBody>
          <a:bodyPr wrap="none" rtlCol="0">
            <a:spAutoFit/>
          </a:bodyPr>
          <a:lstStyle/>
          <a:p>
            <a:r>
              <a:rPr lang="en-US" dirty="0" smtClean="0"/>
              <a:t>5) Webcam sends picture to Raspberry Pi</a:t>
            </a:r>
            <a:endParaRPr lang="en-US" dirty="0"/>
          </a:p>
        </p:txBody>
      </p:sp>
      <p:sp>
        <p:nvSpPr>
          <p:cNvPr id="24" name="TextBox 23"/>
          <p:cNvSpPr txBox="1"/>
          <p:nvPr/>
        </p:nvSpPr>
        <p:spPr>
          <a:xfrm>
            <a:off x="457200" y="2077522"/>
            <a:ext cx="5475281" cy="369332"/>
          </a:xfrm>
          <a:prstGeom prst="rect">
            <a:avLst/>
          </a:prstGeom>
          <a:noFill/>
        </p:spPr>
        <p:txBody>
          <a:bodyPr wrap="none" rtlCol="0">
            <a:spAutoFit/>
          </a:bodyPr>
          <a:lstStyle/>
          <a:p>
            <a:r>
              <a:rPr lang="en-US" dirty="0" smtClean="0"/>
              <a:t>6) Raspberry Pi uploads picture and sends SMS to phone</a:t>
            </a:r>
            <a:endParaRPr lang="en-US" dirty="0"/>
          </a:p>
        </p:txBody>
      </p:sp>
    </p:spTree>
    <p:extLst>
      <p:ext uri="{BB962C8B-B14F-4D97-AF65-F5344CB8AC3E}">
        <p14:creationId xmlns:p14="http://schemas.microsoft.com/office/powerpoint/2010/main" val="32053014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0-#ppt_w/2"/>
                                          </p:val>
                                        </p:tav>
                                        <p:tav tm="100000">
                                          <p:val>
                                            <p:strVal val="#ppt_x"/>
                                          </p:val>
                                        </p:tav>
                                      </p:tavLst>
                                    </p:anim>
                                    <p:anim calcmode="lin" valueType="num">
                                      <p:cBhvr additive="base">
                                        <p:cTn id="8" dur="500" fill="hold"/>
                                        <p:tgtEl>
                                          <p:spTgt spid="1026"/>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27"/>
                                        </p:tgtEl>
                                        <p:attrNameLst>
                                          <p:attrName>style.visibility</p:attrName>
                                        </p:attrNameLst>
                                      </p:cBhvr>
                                      <p:to>
                                        <p:strVal val="visible"/>
                                      </p:to>
                                    </p:set>
                                    <p:animEffect transition="in" filter="fade">
                                      <p:cBhvr>
                                        <p:cTn id="16" dur="500"/>
                                        <p:tgtEl>
                                          <p:spTgt spid="1027"/>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0" presetClass="entr" presetSubtype="0" fill="hold" nodeType="withEffect">
                                  <p:stCondLst>
                                    <p:cond delay="0"/>
                                  </p:stCondLst>
                                  <p:childTnLst>
                                    <p:set>
                                      <p:cBhvr>
                                        <p:cTn id="20" dur="1" fill="hold">
                                          <p:stCondLst>
                                            <p:cond delay="0"/>
                                          </p:stCondLst>
                                        </p:cTn>
                                        <p:tgtEl>
                                          <p:spTgt spid="1028"/>
                                        </p:tgtEl>
                                        <p:attrNameLst>
                                          <p:attrName>style.visibility</p:attrName>
                                        </p:attrNameLst>
                                      </p:cBhvr>
                                      <p:to>
                                        <p:strVal val="visible"/>
                                      </p:to>
                                    </p:set>
                                    <p:animEffect transition="in" filter="fade">
                                      <p:cBhvr>
                                        <p:cTn id="21" dur="500"/>
                                        <p:tgtEl>
                                          <p:spTgt spid="102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0" presetClass="entr" presetSubtype="0" fill="hold" nodeType="withEffect">
                                  <p:stCondLst>
                                    <p:cond delay="0"/>
                                  </p:stCondLst>
                                  <p:childTnLst>
                                    <p:set>
                                      <p:cBhvr>
                                        <p:cTn id="30" dur="1" fill="hold">
                                          <p:stCondLst>
                                            <p:cond delay="0"/>
                                          </p:stCondLst>
                                        </p:cTn>
                                        <p:tgtEl>
                                          <p:spTgt spid="1030"/>
                                        </p:tgtEl>
                                        <p:attrNameLst>
                                          <p:attrName>style.visibility</p:attrName>
                                        </p:attrNameLst>
                                      </p:cBhvr>
                                      <p:to>
                                        <p:strVal val="visible"/>
                                      </p:to>
                                    </p:set>
                                    <p:animEffect transition="in" filter="fade">
                                      <p:cBhvr>
                                        <p:cTn id="31" dur="500"/>
                                        <p:tgtEl>
                                          <p:spTgt spid="103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nodeType="withEffect">
                                  <p:stCondLst>
                                    <p:cond delay="0"/>
                                  </p:stCondLst>
                                  <p:childTnLst>
                                    <p:set>
                                      <p:cBhvr>
                                        <p:cTn id="41" dur="1" fill="hold">
                                          <p:stCondLst>
                                            <p:cond delay="0"/>
                                          </p:stCondLst>
                                        </p:cTn>
                                        <p:tgtEl>
                                          <p:spTgt spid="1031"/>
                                        </p:tgtEl>
                                        <p:attrNameLst>
                                          <p:attrName>style.visibility</p:attrName>
                                        </p:attrNameLst>
                                      </p:cBhvr>
                                      <p:to>
                                        <p:strVal val="visible"/>
                                      </p:to>
                                    </p:set>
                                    <p:animEffect transition="in" filter="fade">
                                      <p:cBhvr>
                                        <p:cTn id="42" dur="500"/>
                                        <p:tgtEl>
                                          <p:spTgt spid="103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18"/>
                                        </p:tgtEl>
                                      </p:cBhvr>
                                    </p:animEffect>
                                    <p:set>
                                      <p:cBhvr>
                                        <p:cTn id="50" dur="1" fill="hold">
                                          <p:stCondLst>
                                            <p:cond delay="499"/>
                                          </p:stCondLst>
                                        </p:cTn>
                                        <p:tgtEl>
                                          <p:spTgt spid="18"/>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5"/>
                                        </p:tgtEl>
                                        <p:attrNameLst>
                                          <p:attrName>style.visibility</p:attrName>
                                        </p:attrNameLst>
                                      </p:cBhvr>
                                      <p:to>
                                        <p:strVal val="visible"/>
                                      </p:to>
                                    </p:set>
                                  </p:childTnLst>
                                </p:cTn>
                              </p:par>
                              <p:par>
                                <p:cTn id="53" presetID="10"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1032"/>
                                        </p:tgtEl>
                                        <p:attrNameLst>
                                          <p:attrName>style.visibility</p:attrName>
                                        </p:attrNameLst>
                                      </p:cBhvr>
                                      <p:to>
                                        <p:strVal val="visible"/>
                                      </p:to>
                                    </p:set>
                                    <p:anim calcmode="lin" valueType="num">
                                      <p:cBhvr additive="base">
                                        <p:cTn id="60" dur="500" fill="hold"/>
                                        <p:tgtEl>
                                          <p:spTgt spid="1032"/>
                                        </p:tgtEl>
                                        <p:attrNameLst>
                                          <p:attrName>ppt_x</p:attrName>
                                        </p:attrNameLst>
                                      </p:cBhvr>
                                      <p:tavLst>
                                        <p:tav tm="0">
                                          <p:val>
                                            <p:strVal val="1+#ppt_w/2"/>
                                          </p:val>
                                        </p:tav>
                                        <p:tav tm="100000">
                                          <p:val>
                                            <p:strVal val="#ppt_x"/>
                                          </p:val>
                                        </p:tav>
                                      </p:tavLst>
                                    </p:anim>
                                    <p:anim calcmode="lin" valueType="num">
                                      <p:cBhvr additive="base">
                                        <p:cTn id="61" dur="500" fill="hold"/>
                                        <p:tgtEl>
                                          <p:spTgt spid="1032"/>
                                        </p:tgtEl>
                                        <p:attrNameLst>
                                          <p:attrName>ppt_y</p:attrName>
                                        </p:attrNameLst>
                                      </p:cBhvr>
                                      <p:tavLst>
                                        <p:tav tm="0">
                                          <p:val>
                                            <p:strVal val="#ppt_y"/>
                                          </p:val>
                                        </p:tav>
                                        <p:tav tm="100000">
                                          <p:val>
                                            <p:strVal val="#ppt_y"/>
                                          </p:val>
                                        </p:tav>
                                      </p:tavLst>
                                    </p:anim>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animBg="1"/>
      <p:bldP spid="5" grpId="0" animBg="1"/>
      <p:bldP spid="18" grpId="0" animBg="1"/>
      <p:bldP spid="18" grpId="1" animBg="1"/>
      <p:bldP spid="6" grpId="0"/>
      <p:bldP spid="20" grpId="0"/>
      <p:bldP spid="21" grpId="0"/>
      <p:bldP spid="22" grpId="0"/>
      <p:bldP spid="23"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57262"/>
          </a:xfrm>
        </p:spPr>
        <p:txBody>
          <a:bodyPr/>
          <a:lstStyle/>
          <a:p>
            <a:r>
              <a:rPr lang="en-US" u="sng" dirty="0" smtClean="0"/>
              <a:t>Why this solution????</a:t>
            </a:r>
            <a:endParaRPr lang="en-US" u="sng" dirty="0"/>
          </a:p>
        </p:txBody>
      </p:sp>
      <p:sp>
        <p:nvSpPr>
          <p:cNvPr id="3" name="Content Placeholder 2"/>
          <p:cNvSpPr>
            <a:spLocks noGrp="1"/>
          </p:cNvSpPr>
          <p:nvPr>
            <p:ph idx="1"/>
          </p:nvPr>
        </p:nvSpPr>
        <p:spPr/>
        <p:txBody>
          <a:bodyPr>
            <a:normAutofit/>
          </a:bodyPr>
          <a:lstStyle/>
          <a:p>
            <a:r>
              <a:rPr lang="en-US" sz="4000" dirty="0" smtClean="0"/>
              <a:t>Reasonably </a:t>
            </a:r>
            <a:r>
              <a:rPr lang="en-US" sz="4000" dirty="0" smtClean="0"/>
              <a:t>inexpensive </a:t>
            </a:r>
          </a:p>
          <a:p>
            <a:pPr lvl="1"/>
            <a:r>
              <a:rPr lang="en-US" dirty="0" smtClean="0"/>
              <a:t>Less than $</a:t>
            </a:r>
            <a:r>
              <a:rPr lang="en-US" dirty="0" smtClean="0"/>
              <a:t>100</a:t>
            </a:r>
          </a:p>
          <a:p>
            <a:pPr lvl="1"/>
            <a:endParaRPr lang="en-US" dirty="0" smtClean="0"/>
          </a:p>
          <a:p>
            <a:r>
              <a:rPr lang="en-US" dirty="0" smtClean="0"/>
              <a:t>Wanted to fiddle with </a:t>
            </a:r>
            <a:r>
              <a:rPr lang="en-US" dirty="0" smtClean="0"/>
              <a:t>hardware</a:t>
            </a:r>
          </a:p>
          <a:p>
            <a:pPr marL="0" indent="0">
              <a:buNone/>
            </a:pPr>
            <a:endParaRPr lang="en-US" dirty="0" smtClean="0"/>
          </a:p>
          <a:p>
            <a:r>
              <a:rPr lang="en-US" dirty="0" smtClean="0"/>
              <a:t>Get </a:t>
            </a:r>
            <a:r>
              <a:rPr lang="en-US" dirty="0" smtClean="0"/>
              <a:t>to speak at </a:t>
            </a:r>
            <a:r>
              <a:rPr lang="en-US" dirty="0" smtClean="0"/>
              <a:t>conferences</a:t>
            </a:r>
            <a:endParaRPr lang="en-US" dirty="0" smtClean="0"/>
          </a:p>
        </p:txBody>
      </p:sp>
      <p:sp>
        <p:nvSpPr>
          <p:cNvPr id="4" name="Date Placeholder 3"/>
          <p:cNvSpPr>
            <a:spLocks noGrp="1"/>
          </p:cNvSpPr>
          <p:nvPr>
            <p:ph type="dt" sz="half" idx="10"/>
          </p:nvPr>
        </p:nvSpPr>
        <p:spPr/>
        <p:txBody>
          <a:bodyPr/>
          <a:lstStyle/>
          <a:p>
            <a:r>
              <a:rPr lang="en-US" smtClean="0"/>
              <a:t>PyCon 2013</a:t>
            </a:r>
            <a:endParaRPr lang="en-US"/>
          </a:p>
        </p:txBody>
      </p:sp>
      <p:sp>
        <p:nvSpPr>
          <p:cNvPr id="5" name="Footer Placeholder 4"/>
          <p:cNvSpPr>
            <a:spLocks noGrp="1"/>
          </p:cNvSpPr>
          <p:nvPr>
            <p:ph type="ftr" sz="quarter" idx="11"/>
          </p:nvPr>
        </p:nvSpPr>
        <p:spPr/>
        <p:txBody>
          <a:bodyPr/>
          <a:lstStyle/>
          <a:p>
            <a:r>
              <a:rPr lang="en-US" smtClean="0"/>
              <a:t>Rupa Dachere - rupa@codechix.org</a:t>
            </a:r>
            <a:endParaRPr lang="en-US"/>
          </a:p>
        </p:txBody>
      </p:sp>
      <p:sp>
        <p:nvSpPr>
          <p:cNvPr id="6" name="Slide Number Placeholder 5"/>
          <p:cNvSpPr>
            <a:spLocks noGrp="1"/>
          </p:cNvSpPr>
          <p:nvPr>
            <p:ph type="sldNum" sz="quarter" idx="12"/>
          </p:nvPr>
        </p:nvSpPr>
        <p:spPr/>
        <p:txBody>
          <a:bodyPr/>
          <a:lstStyle/>
          <a:p>
            <a:fld id="{A52D4178-2375-FF44-9D9B-0CD7EEE1664D}" type="slidenum">
              <a:rPr lang="en-US" smtClean="0"/>
              <a:t>5</a:t>
            </a:fld>
            <a:endParaRPr lang="en-US"/>
          </a:p>
        </p:txBody>
      </p:sp>
    </p:spTree>
    <p:extLst>
      <p:ext uri="{BB962C8B-B14F-4D97-AF65-F5344CB8AC3E}">
        <p14:creationId xmlns:p14="http://schemas.microsoft.com/office/powerpoint/2010/main" val="334529523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All the hardware I used</a:t>
            </a:r>
            <a:endParaRPr lang="en-US" u="sng" dirty="0"/>
          </a:p>
        </p:txBody>
      </p:sp>
      <p:pic>
        <p:nvPicPr>
          <p:cNvPr id="6" name="Content Placeholder 5" descr="all-hardware.JPG"/>
          <p:cNvPicPr>
            <a:picLocks noGrp="1" noChangeAspect="1"/>
          </p:cNvPicPr>
          <p:nvPr>
            <p:ph idx="1"/>
          </p:nvPr>
        </p:nvPicPr>
        <p:blipFill>
          <a:blip r:embed="rId2">
            <a:extLst>
              <a:ext uri="{28A0092B-C50C-407E-A947-70E740481C1C}">
                <a14:useLocalDpi xmlns:a14="http://schemas.microsoft.com/office/drawing/2010/main" val="0"/>
              </a:ext>
            </a:extLst>
          </a:blip>
          <a:srcRect t="8643" b="8643"/>
          <a:stretch>
            <a:fillRect/>
          </a:stretch>
        </p:blipFill>
        <p:spPr/>
      </p:pic>
      <p:sp>
        <p:nvSpPr>
          <p:cNvPr id="4" name="Footer Placeholder 3"/>
          <p:cNvSpPr>
            <a:spLocks noGrp="1"/>
          </p:cNvSpPr>
          <p:nvPr>
            <p:ph type="ftr" sz="quarter" idx="11"/>
          </p:nvPr>
        </p:nvSpPr>
        <p:spPr/>
        <p:txBody>
          <a:bodyPr/>
          <a:lstStyle/>
          <a:p>
            <a:r>
              <a:rPr lang="en-US" smtClean="0"/>
              <a:t>Rupa Dachere - rupa@codechix.org</a:t>
            </a:r>
            <a:endParaRPr lang="en-US"/>
          </a:p>
        </p:txBody>
      </p:sp>
      <p:sp>
        <p:nvSpPr>
          <p:cNvPr id="5" name="Slide Number Placeholder 4"/>
          <p:cNvSpPr>
            <a:spLocks noGrp="1"/>
          </p:cNvSpPr>
          <p:nvPr>
            <p:ph type="sldNum" sz="quarter" idx="12"/>
          </p:nvPr>
        </p:nvSpPr>
        <p:spPr/>
        <p:txBody>
          <a:bodyPr/>
          <a:lstStyle/>
          <a:p>
            <a:fld id="{A52D4178-2375-FF44-9D9B-0CD7EEE1664D}" type="slidenum">
              <a:rPr lang="en-US" smtClean="0"/>
              <a:t>6</a:t>
            </a:fld>
            <a:endParaRPr lang="en-US"/>
          </a:p>
        </p:txBody>
      </p:sp>
      <p:sp>
        <p:nvSpPr>
          <p:cNvPr id="7" name="Date Placeholder 6"/>
          <p:cNvSpPr>
            <a:spLocks noGrp="1"/>
          </p:cNvSpPr>
          <p:nvPr>
            <p:ph type="dt" sz="half" idx="10"/>
          </p:nvPr>
        </p:nvSpPr>
        <p:spPr/>
        <p:txBody>
          <a:bodyPr/>
          <a:lstStyle/>
          <a:p>
            <a:r>
              <a:rPr lang="en-US" smtClean="0"/>
              <a:t>PyCon 2013</a:t>
            </a:r>
            <a:endParaRPr lang="en-US"/>
          </a:p>
        </p:txBody>
      </p:sp>
    </p:spTree>
    <p:extLst>
      <p:ext uri="{BB962C8B-B14F-4D97-AF65-F5344CB8AC3E}">
        <p14:creationId xmlns:p14="http://schemas.microsoft.com/office/powerpoint/2010/main" val="361432206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6838"/>
            <a:ext cx="8229600" cy="576262"/>
          </a:xfrm>
        </p:spPr>
        <p:txBody>
          <a:bodyPr>
            <a:normAutofit fontScale="90000"/>
          </a:bodyPr>
          <a:lstStyle/>
          <a:p>
            <a:r>
              <a:rPr lang="en-US" u="sng" dirty="0" smtClean="0"/>
              <a:t>Final Result</a:t>
            </a:r>
            <a:endParaRPr lang="en-US" u="sng" dirty="0"/>
          </a:p>
        </p:txBody>
      </p:sp>
      <p:sp>
        <p:nvSpPr>
          <p:cNvPr id="4" name="Date Placeholder 3"/>
          <p:cNvSpPr>
            <a:spLocks noGrp="1"/>
          </p:cNvSpPr>
          <p:nvPr>
            <p:ph type="dt" sz="half" idx="10"/>
          </p:nvPr>
        </p:nvSpPr>
        <p:spPr/>
        <p:txBody>
          <a:bodyPr/>
          <a:lstStyle/>
          <a:p>
            <a:r>
              <a:rPr lang="en-US" smtClean="0"/>
              <a:t>PyCon 2013</a:t>
            </a:r>
            <a:endParaRPr lang="en-US"/>
          </a:p>
        </p:txBody>
      </p:sp>
      <p:sp>
        <p:nvSpPr>
          <p:cNvPr id="5" name="Footer Placeholder 4"/>
          <p:cNvSpPr>
            <a:spLocks noGrp="1"/>
          </p:cNvSpPr>
          <p:nvPr>
            <p:ph type="ftr" sz="quarter" idx="11"/>
          </p:nvPr>
        </p:nvSpPr>
        <p:spPr/>
        <p:txBody>
          <a:bodyPr/>
          <a:lstStyle/>
          <a:p>
            <a:r>
              <a:rPr lang="en-US" smtClean="0"/>
              <a:t>Rupa Dachere - rupa@codechix.org</a:t>
            </a:r>
            <a:endParaRPr lang="en-US"/>
          </a:p>
        </p:txBody>
      </p:sp>
      <p:sp>
        <p:nvSpPr>
          <p:cNvPr id="6" name="Slide Number Placeholder 5"/>
          <p:cNvSpPr>
            <a:spLocks noGrp="1"/>
          </p:cNvSpPr>
          <p:nvPr>
            <p:ph type="sldNum" sz="quarter" idx="12"/>
          </p:nvPr>
        </p:nvSpPr>
        <p:spPr/>
        <p:txBody>
          <a:bodyPr/>
          <a:lstStyle/>
          <a:p>
            <a:fld id="{A52D4178-2375-FF44-9D9B-0CD7EEE1664D}" type="slidenum">
              <a:rPr lang="en-US" smtClean="0"/>
              <a:t>7</a:t>
            </a:fld>
            <a:endParaRPr lang="en-US"/>
          </a:p>
        </p:txBody>
      </p:sp>
      <p:sp>
        <p:nvSpPr>
          <p:cNvPr id="10" name="Content Placeholder 9"/>
          <p:cNvSpPr>
            <a:spLocks noGrp="1"/>
          </p:cNvSpPr>
          <p:nvPr>
            <p:ph idx="1"/>
          </p:nvPr>
        </p:nvSpPr>
        <p:spPr>
          <a:xfrm>
            <a:off x="457200" y="850900"/>
            <a:ext cx="8229600" cy="5505450"/>
          </a:xfrm>
        </p:spPr>
        <p:txBody>
          <a:bodyPr/>
          <a:lstStyle/>
          <a:p>
            <a:pPr marL="0" indent="0">
              <a:buNone/>
            </a:pPr>
            <a:r>
              <a:rPr lang="en-US" dirty="0" smtClean="0"/>
              <a:t> </a:t>
            </a:r>
            <a:endParaRPr lang="en-US" dirty="0"/>
          </a:p>
        </p:txBody>
      </p:sp>
      <p:pic>
        <p:nvPicPr>
          <p:cNvPr id="11" name="Picture 10" descr="IMG_2056.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1300" y="673100"/>
            <a:ext cx="6184900" cy="6184900"/>
          </a:xfrm>
          <a:prstGeom prst="rect">
            <a:avLst/>
          </a:prstGeom>
        </p:spPr>
      </p:pic>
    </p:spTree>
    <p:extLst>
      <p:ext uri="{BB962C8B-B14F-4D97-AF65-F5344CB8AC3E}">
        <p14:creationId xmlns:p14="http://schemas.microsoft.com/office/powerpoint/2010/main" val="99997767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09600"/>
          </a:xfrm>
        </p:spPr>
        <p:txBody>
          <a:bodyPr>
            <a:normAutofit fontScale="90000"/>
          </a:bodyPr>
          <a:lstStyle/>
          <a:p>
            <a:r>
              <a:rPr lang="en-US" dirty="0" smtClean="0"/>
              <a:t> </a:t>
            </a:r>
            <a:endParaRPr lang="en-US" dirty="0"/>
          </a:p>
        </p:txBody>
      </p:sp>
      <p:sp>
        <p:nvSpPr>
          <p:cNvPr id="4" name="Date Placeholder 3"/>
          <p:cNvSpPr>
            <a:spLocks noGrp="1"/>
          </p:cNvSpPr>
          <p:nvPr>
            <p:ph type="dt" sz="half" idx="10"/>
          </p:nvPr>
        </p:nvSpPr>
        <p:spPr/>
        <p:txBody>
          <a:bodyPr/>
          <a:lstStyle/>
          <a:p>
            <a:r>
              <a:rPr lang="en-US" smtClean="0"/>
              <a:t>PyCon 2013</a:t>
            </a:r>
            <a:endParaRPr lang="en-US"/>
          </a:p>
        </p:txBody>
      </p:sp>
      <p:sp>
        <p:nvSpPr>
          <p:cNvPr id="5" name="Footer Placeholder 4"/>
          <p:cNvSpPr>
            <a:spLocks noGrp="1"/>
          </p:cNvSpPr>
          <p:nvPr>
            <p:ph type="ftr" sz="quarter" idx="11"/>
          </p:nvPr>
        </p:nvSpPr>
        <p:spPr/>
        <p:txBody>
          <a:bodyPr/>
          <a:lstStyle/>
          <a:p>
            <a:r>
              <a:rPr lang="en-US" smtClean="0"/>
              <a:t>Rupa Dachere - rupa@codechix.org</a:t>
            </a:r>
            <a:endParaRPr lang="en-US"/>
          </a:p>
        </p:txBody>
      </p:sp>
      <p:sp>
        <p:nvSpPr>
          <p:cNvPr id="6" name="Slide Number Placeholder 5"/>
          <p:cNvSpPr>
            <a:spLocks noGrp="1"/>
          </p:cNvSpPr>
          <p:nvPr>
            <p:ph type="sldNum" sz="quarter" idx="12"/>
          </p:nvPr>
        </p:nvSpPr>
        <p:spPr/>
        <p:txBody>
          <a:bodyPr/>
          <a:lstStyle/>
          <a:p>
            <a:fld id="{A52D4178-2375-FF44-9D9B-0CD7EEE1664D}" type="slidenum">
              <a:rPr lang="en-US" smtClean="0"/>
              <a:t>8</a:t>
            </a:fld>
            <a:endParaRPr lang="en-US"/>
          </a:p>
        </p:txBody>
      </p:sp>
      <p:pic>
        <p:nvPicPr>
          <p:cNvPr id="9" name="Content Placeholder 8" descr="IMG_2058.JPG"/>
          <p:cNvPicPr>
            <a:picLocks noGrp="1" noChangeAspect="1"/>
          </p:cNvPicPr>
          <p:nvPr>
            <p:ph idx="1"/>
          </p:nvPr>
        </p:nvPicPr>
        <p:blipFill>
          <a:blip r:embed="rId2">
            <a:extLst>
              <a:ext uri="{28A0092B-C50C-407E-A947-70E740481C1C}">
                <a14:useLocalDpi xmlns:a14="http://schemas.microsoft.com/office/drawing/2010/main" val="0"/>
              </a:ext>
            </a:extLst>
          </a:blip>
          <a:srcRect t="29376" b="29376"/>
          <a:stretch>
            <a:fillRect/>
          </a:stretch>
        </p:blipFill>
        <p:spPr>
          <a:xfrm>
            <a:off x="457200" y="1130300"/>
            <a:ext cx="8229600" cy="4525963"/>
          </a:xfrm>
        </p:spPr>
      </p:pic>
    </p:spTree>
    <p:extLst>
      <p:ext uri="{BB962C8B-B14F-4D97-AF65-F5344CB8AC3E}">
        <p14:creationId xmlns:p14="http://schemas.microsoft.com/office/powerpoint/2010/main" val="269565296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4476"/>
            <a:ext cx="8229600" cy="487362"/>
          </a:xfrm>
        </p:spPr>
        <p:txBody>
          <a:bodyPr>
            <a:normAutofit fontScale="90000"/>
          </a:bodyPr>
          <a:lstStyle/>
          <a:p>
            <a:r>
              <a:rPr lang="en-US" dirty="0" smtClean="0"/>
              <a:t> </a:t>
            </a:r>
            <a:endParaRPr lang="en-US" dirty="0"/>
          </a:p>
        </p:txBody>
      </p:sp>
      <p:sp>
        <p:nvSpPr>
          <p:cNvPr id="4" name="Date Placeholder 3"/>
          <p:cNvSpPr>
            <a:spLocks noGrp="1"/>
          </p:cNvSpPr>
          <p:nvPr>
            <p:ph type="dt" sz="half" idx="10"/>
          </p:nvPr>
        </p:nvSpPr>
        <p:spPr/>
        <p:txBody>
          <a:bodyPr/>
          <a:lstStyle/>
          <a:p>
            <a:r>
              <a:rPr lang="en-US" smtClean="0"/>
              <a:t>PyCon 2013</a:t>
            </a:r>
            <a:endParaRPr lang="en-US"/>
          </a:p>
        </p:txBody>
      </p:sp>
      <p:sp>
        <p:nvSpPr>
          <p:cNvPr id="5" name="Footer Placeholder 4"/>
          <p:cNvSpPr>
            <a:spLocks noGrp="1"/>
          </p:cNvSpPr>
          <p:nvPr>
            <p:ph type="ftr" sz="quarter" idx="11"/>
          </p:nvPr>
        </p:nvSpPr>
        <p:spPr/>
        <p:txBody>
          <a:bodyPr/>
          <a:lstStyle/>
          <a:p>
            <a:r>
              <a:rPr lang="en-US" smtClean="0"/>
              <a:t>Rupa Dachere - rupa@codechix.org</a:t>
            </a:r>
            <a:endParaRPr lang="en-US"/>
          </a:p>
        </p:txBody>
      </p:sp>
      <p:sp>
        <p:nvSpPr>
          <p:cNvPr id="6" name="Slide Number Placeholder 5"/>
          <p:cNvSpPr>
            <a:spLocks noGrp="1"/>
          </p:cNvSpPr>
          <p:nvPr>
            <p:ph type="sldNum" sz="quarter" idx="12"/>
          </p:nvPr>
        </p:nvSpPr>
        <p:spPr/>
        <p:txBody>
          <a:bodyPr/>
          <a:lstStyle/>
          <a:p>
            <a:fld id="{A52D4178-2375-FF44-9D9B-0CD7EEE1664D}" type="slidenum">
              <a:rPr lang="en-US" smtClean="0"/>
              <a:t>9</a:t>
            </a:fld>
            <a:endParaRPr lang="en-US"/>
          </a:p>
        </p:txBody>
      </p:sp>
      <p:pic>
        <p:nvPicPr>
          <p:cNvPr id="9" name="Content Placeholder 8" descr="IMG_2061.JPG"/>
          <p:cNvPicPr>
            <a:picLocks noGrp="1" noChangeAspect="1"/>
          </p:cNvPicPr>
          <p:nvPr>
            <p:ph idx="1"/>
          </p:nvPr>
        </p:nvPicPr>
        <p:blipFill>
          <a:blip r:embed="rId2">
            <a:extLst>
              <a:ext uri="{28A0092B-C50C-407E-A947-70E740481C1C}">
                <a14:useLocalDpi xmlns:a14="http://schemas.microsoft.com/office/drawing/2010/main" val="0"/>
              </a:ext>
            </a:extLst>
          </a:blip>
          <a:srcRect t="29376" b="29376"/>
          <a:stretch>
            <a:fillRect/>
          </a:stretch>
        </p:blipFill>
        <p:spPr>
          <a:xfrm>
            <a:off x="457200" y="731838"/>
            <a:ext cx="8229600" cy="5394325"/>
          </a:xfrm>
        </p:spPr>
      </p:pic>
    </p:spTree>
    <p:extLst>
      <p:ext uri="{BB962C8B-B14F-4D97-AF65-F5344CB8AC3E}">
        <p14:creationId xmlns:p14="http://schemas.microsoft.com/office/powerpoint/2010/main" val="181050059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27233</TotalTime>
  <Words>3015</Words>
  <Application>Microsoft Macintosh PowerPoint</Application>
  <PresentationFormat>On-screen Show (4:3)</PresentationFormat>
  <Paragraphs>444</Paragraphs>
  <Slides>31</Slides>
  <Notes>16</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Who’s There – Home Automation with Arduino/RaspberryPi</vt:lpstr>
      <vt:lpstr>What you will hear and see</vt:lpstr>
      <vt:lpstr>Problem</vt:lpstr>
      <vt:lpstr>PowerPoint Presentation</vt:lpstr>
      <vt:lpstr>Why this solution????</vt:lpstr>
      <vt:lpstr>All the hardware I used</vt:lpstr>
      <vt:lpstr>Final Result</vt:lpstr>
      <vt:lpstr> </vt:lpstr>
      <vt:lpstr> </vt:lpstr>
      <vt:lpstr> </vt:lpstr>
      <vt:lpstr>RaspberryPi     vs     Arduino</vt:lpstr>
      <vt:lpstr>Software I wrote</vt:lpstr>
      <vt:lpstr>Proximity Sensor</vt:lpstr>
      <vt:lpstr>Arduino – Uno R3</vt:lpstr>
      <vt:lpstr>Arduino + Sensor Setup</vt:lpstr>
      <vt:lpstr>Arduino Dev Setup </vt:lpstr>
      <vt:lpstr>RaspberryPi</vt:lpstr>
      <vt:lpstr>Raspberry Pi Development Setup</vt:lpstr>
      <vt:lpstr>Wifi Dongle</vt:lpstr>
      <vt:lpstr>Demo</vt:lpstr>
      <vt:lpstr>Arduino Sketch Code</vt:lpstr>
      <vt:lpstr>RaspberryPi Code       (1/6)</vt:lpstr>
      <vt:lpstr>RaspberryPi Code       (2/6)</vt:lpstr>
      <vt:lpstr>RaspberryPi Code      (3/6)</vt:lpstr>
      <vt:lpstr>RaspberryPi Code      (4/6)</vt:lpstr>
      <vt:lpstr>RaspberryPi Code     (5/6)</vt:lpstr>
      <vt:lpstr>RaspberryPi Code   (6/6)</vt:lpstr>
      <vt:lpstr>Hardware &amp; Cost</vt:lpstr>
      <vt:lpstr>Attributions </vt:lpstr>
      <vt:lpstr>Contact &amp; Code/Slides</vt:lpstr>
      <vt:lpstr>Tips and Lessons Learned</vt:lpstr>
    </vt:vector>
  </TitlesOfParts>
  <Company>CodeChix.org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Who’s There – Home Automation with Arduino/Rpi</dc:title>
  <dc:creator>Rupa Dachere</dc:creator>
  <cp:lastModifiedBy>Rupa Dachere</cp:lastModifiedBy>
  <cp:revision>140</cp:revision>
  <dcterms:created xsi:type="dcterms:W3CDTF">2013-02-23T19:50:59Z</dcterms:created>
  <dcterms:modified xsi:type="dcterms:W3CDTF">2013-03-16T16:39:28Z</dcterms:modified>
</cp:coreProperties>
</file>